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3">
  <p:sldMasterIdLst>
    <p:sldMasterId id="2147483653" r:id="rId1"/>
  </p:sldMasterIdLst>
  <p:notesMasterIdLst>
    <p:notesMasterId r:id="rId12"/>
  </p:notesMasterIdLst>
  <p:handoutMasterIdLst>
    <p:handoutMasterId r:id="rId13"/>
  </p:handoutMasterIdLst>
  <p:sldIdLst>
    <p:sldId id="331" r:id="rId2"/>
    <p:sldId id="332" r:id="rId3"/>
    <p:sldId id="334" r:id="rId4"/>
    <p:sldId id="354" r:id="rId5"/>
    <p:sldId id="345" r:id="rId6"/>
    <p:sldId id="356" r:id="rId7"/>
    <p:sldId id="346" r:id="rId8"/>
    <p:sldId id="353" r:id="rId9"/>
    <p:sldId id="350" r:id="rId10"/>
    <p:sldId id="352" r:id="rId11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78">
          <p15:clr>
            <a:srgbClr val="A4A3A4"/>
          </p15:clr>
        </p15:guide>
        <p15:guide id="3" orient="horz" pos="2795">
          <p15:clr>
            <a:srgbClr val="A4A3A4"/>
          </p15:clr>
        </p15:guide>
        <p15:guide id="4" orient="horz" pos="3119">
          <p15:clr>
            <a:srgbClr val="A4A3A4"/>
          </p15:clr>
        </p15:guide>
        <p15:guide id="5" orient="horz" pos="3294">
          <p15:clr>
            <a:srgbClr val="A4A3A4"/>
          </p15:clr>
        </p15:guide>
        <p15:guide id="6" orient="horz" pos="3748">
          <p15:clr>
            <a:srgbClr val="A4A3A4"/>
          </p15:clr>
        </p15:guide>
        <p15:guide id="7" orient="horz" pos="4080">
          <p15:clr>
            <a:srgbClr val="A4A3A4"/>
          </p15:clr>
        </p15:guide>
        <p15:guide id="8" orient="horz" pos="1842">
          <p15:clr>
            <a:srgbClr val="A4A3A4"/>
          </p15:clr>
        </p15:guide>
        <p15:guide id="9" pos="2880">
          <p15:clr>
            <a:srgbClr val="A4A3A4"/>
          </p15:clr>
        </p15:guide>
        <p15:guide id="10" pos="2440">
          <p15:clr>
            <a:srgbClr val="A4A3A4"/>
          </p15:clr>
        </p15:guide>
        <p15:guide id="11" pos="3324">
          <p15:clr>
            <a:srgbClr val="A4A3A4"/>
          </p15:clr>
        </p15:guide>
        <p15:guide id="12" pos="3768">
          <p15:clr>
            <a:srgbClr val="A4A3A4"/>
          </p15:clr>
        </p15:guide>
        <p15:guide id="13" pos="4212">
          <p15:clr>
            <a:srgbClr val="A4A3A4"/>
          </p15:clr>
        </p15:guide>
        <p15:guide id="14" pos="4657">
          <p15:clr>
            <a:srgbClr val="A4A3A4"/>
          </p15:clr>
        </p15:guide>
        <p15:guide id="15" pos="5100">
          <p15:clr>
            <a:srgbClr val="A4A3A4"/>
          </p15:clr>
        </p15:guide>
        <p15:guide id="16" pos="55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9639"/>
    <a:srgbClr val="F69800"/>
    <a:srgbClr val="7DC244"/>
    <a:srgbClr val="9BCDFF"/>
    <a:srgbClr val="3399FF"/>
    <a:srgbClr val="0066CC"/>
    <a:srgbClr val="FF5050"/>
    <a:srgbClr val="CC0000"/>
    <a:srgbClr val="FF9900"/>
    <a:srgbClr val="B7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81" autoAdjust="0"/>
    <p:restoredTop sz="86400" autoAdjust="0"/>
  </p:normalViewPr>
  <p:slideViewPr>
    <p:cSldViewPr>
      <p:cViewPr varScale="1">
        <p:scale>
          <a:sx n="96" d="100"/>
          <a:sy n="96" d="100"/>
        </p:scale>
        <p:origin x="102" y="354"/>
      </p:cViewPr>
      <p:guideLst>
        <p:guide orient="horz" pos="2160"/>
        <p:guide orient="horz" pos="2478"/>
        <p:guide orient="horz" pos="2795"/>
        <p:guide orient="horz" pos="3119"/>
        <p:guide orient="horz" pos="3294"/>
        <p:guide orient="horz" pos="3748"/>
        <p:guide orient="horz" pos="4080"/>
        <p:guide orient="horz" pos="1842"/>
        <p:guide pos="2880"/>
        <p:guide pos="2440"/>
        <p:guide pos="3324"/>
        <p:guide pos="3768"/>
        <p:guide pos="4212"/>
        <p:guide pos="4657"/>
        <p:guide pos="5100"/>
        <p:guide pos="5544"/>
      </p:guideLst>
    </p:cSldViewPr>
  </p:slideViewPr>
  <p:outlineViewPr>
    <p:cViewPr>
      <p:scale>
        <a:sx n="33" d="100"/>
        <a:sy n="33" d="100"/>
      </p:scale>
      <p:origin x="258" y="276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9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0307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9" y="9430307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2B353456-4974-4A21-9139-BD935512E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867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9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8" y="4715153"/>
            <a:ext cx="4984961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0307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9" y="9430307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21BB4E25-40C9-4125-815B-1A3B137D8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952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1761" indent="-2837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1171" indent="-2266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597640" indent="-2266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5694" indent="-2266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2162" indent="-226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68631" indent="-226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5099" indent="-226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1568" indent="-226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10B1738-89F8-45CB-81BF-CA5E87CC82F3}" type="slidenum">
              <a:rPr lang="ru-RU" altLang="ru-RU" smtClean="0"/>
              <a:pPr>
                <a:spcBef>
                  <a:spcPct val="0"/>
                </a:spcBef>
              </a:pPr>
              <a:t>1</a:t>
            </a:fld>
            <a:endParaRPr lang="ru-RU" alt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655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50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23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864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928270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64040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285" y="44624"/>
            <a:ext cx="6251947" cy="673100"/>
          </a:xfrm>
          <a:noFill/>
        </p:spPr>
        <p:txBody>
          <a:bodyPr anchor="ctr"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 bwMode="auto">
          <a:xfrm>
            <a:off x="395536" y="692696"/>
            <a:ext cx="626469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4396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61142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17114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4624"/>
            <a:ext cx="5603875" cy="504056"/>
          </a:xfrm>
          <a:noFill/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940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626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812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566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9392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3075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44624"/>
            <a:ext cx="5603875" cy="673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32" name="Picture 15" descr="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1793"/>
            <a:ext cx="187166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13"/>
          <p:cNvGrpSpPr>
            <a:grpSpLocks/>
          </p:cNvGrpSpPr>
          <p:nvPr/>
        </p:nvGrpSpPr>
        <p:grpSpPr bwMode="auto">
          <a:xfrm>
            <a:off x="8096250" y="6572250"/>
            <a:ext cx="1047750" cy="241300"/>
            <a:chOff x="5100" y="3932"/>
            <a:chExt cx="660" cy="152"/>
          </a:xfrm>
          <a:solidFill>
            <a:schemeClr val="accent5">
              <a:lumMod val="75000"/>
            </a:schemeClr>
          </a:solidFill>
        </p:grpSpPr>
        <p:sp>
          <p:nvSpPr>
            <p:cNvPr id="1035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  <a:defRPr/>
              </a:pPr>
              <a:endParaRPr lang="ru-RU" sz="2400">
                <a:solidFill>
                  <a:schemeClr val="tx1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036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34" name="Rectangle 19"/>
          <p:cNvSpPr>
            <a:spLocks noChangeArrowheads="1"/>
          </p:cNvSpPr>
          <p:nvPr/>
        </p:nvSpPr>
        <p:spPr bwMode="auto">
          <a:xfrm>
            <a:off x="8197850" y="6559550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defRPr/>
            </a:pPr>
            <a:fld id="{F190D86B-775D-4F7F-9372-4A4E7A964912}" type="slidenum">
              <a:rPr lang="ru-RU" b="1">
                <a:ea typeface="ヒラギノ角ゴ Pro W3"/>
                <a:cs typeface="ヒラギノ角ゴ Pro W3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ru-RU">
              <a:ea typeface="ヒラギノ角ゴ Pro W3"/>
              <a:cs typeface="ヒラギノ角ゴ Pro W3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395536" y="548680"/>
            <a:ext cx="6768752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403648" y="2276872"/>
            <a:ext cx="6480175" cy="1656184"/>
          </a:xfrm>
          <a:solidFill>
            <a:schemeClr val="accent1">
              <a:lumMod val="40000"/>
              <a:lumOff val="60000"/>
            </a:schemeClr>
          </a:solidFill>
        </p:spPr>
        <p:txBody>
          <a:bodyPr lIns="144000" tIns="144000" rIns="144000" bIns="144000"/>
          <a:lstStyle/>
          <a:p>
            <a:pPr algn="just">
              <a:lnSpc>
                <a:spcPct val="100000"/>
              </a:lnSpc>
              <a:defRPr/>
            </a:pPr>
            <a:r>
              <a:rPr lang="ru-RU" sz="2200" dirty="0" smtClean="0">
                <a:latin typeface="Calibri" panose="020F0502020204030204" pitchFamily="34" charset="0"/>
              </a:rPr>
              <a:t>Коммерческое предложение о приобретении тепличного комплекса и объектов недвижимости, используемых в производстве крупы в Омской области </a:t>
            </a:r>
            <a:endParaRPr lang="ru-RU" sz="2200" dirty="0">
              <a:latin typeface="Calibri" panose="020F0502020204030204" pitchFamily="34" charset="0"/>
            </a:endParaRPr>
          </a:p>
        </p:txBody>
      </p:sp>
      <p:sp>
        <p:nvSpPr>
          <p:cNvPr id="4099" name="Rectangle 45"/>
          <p:cNvSpPr>
            <a:spLocks noChangeArrowheads="1"/>
          </p:cNvSpPr>
          <p:nvPr/>
        </p:nvSpPr>
        <p:spPr bwMode="auto">
          <a:xfrm>
            <a:off x="7308304" y="5866343"/>
            <a:ext cx="172819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1400" dirty="0" smtClean="0">
                <a:latin typeface="Calibri" pitchFamily="34" charset="0"/>
              </a:rPr>
              <a:t>Февраль 2018 года</a:t>
            </a:r>
            <a:endParaRPr lang="ru-RU" altLang="ru-RU" sz="1400" dirty="0">
              <a:latin typeface="Calibri" pitchFamily="34" charset="0"/>
            </a:endParaRPr>
          </a:p>
        </p:txBody>
      </p:sp>
      <p:sp>
        <p:nvSpPr>
          <p:cNvPr id="3080" name="Line 60"/>
          <p:cNvSpPr>
            <a:spLocks noChangeShapeType="1"/>
          </p:cNvSpPr>
          <p:nvPr/>
        </p:nvSpPr>
        <p:spPr bwMode="auto">
          <a:xfrm>
            <a:off x="7308304" y="5805264"/>
            <a:ext cx="0" cy="38735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eaLnBrk="0" hangingPunct="0">
              <a:lnSpc>
                <a:spcPct val="90000"/>
              </a:lnSpc>
              <a:defRPr/>
            </a:pPr>
            <a:endParaRPr lang="ru-RU"/>
          </a:p>
        </p:txBody>
      </p:sp>
      <p:sp>
        <p:nvSpPr>
          <p:cNvPr id="4101" name="Прямоугольник 1"/>
          <p:cNvSpPr>
            <a:spLocks noChangeArrowheads="1"/>
          </p:cNvSpPr>
          <p:nvPr/>
        </p:nvSpPr>
        <p:spPr bwMode="auto">
          <a:xfrm>
            <a:off x="7667625" y="6524625"/>
            <a:ext cx="1476375" cy="333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400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2300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95288" y="87901"/>
            <a:ext cx="6769000" cy="465137"/>
          </a:xfr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>
                <a:latin typeface="Calibri" pitchFamily="34" charset="0"/>
              </a:rPr>
              <a:t>Контактные лица</a:t>
            </a:r>
            <a:endParaRPr lang="ru-RU" altLang="ru-RU" dirty="0">
              <a:latin typeface="Calibri" pitchFamily="34" charset="0"/>
            </a:endParaRPr>
          </a:p>
        </p:txBody>
      </p:sp>
      <p:sp>
        <p:nvSpPr>
          <p:cNvPr id="3" name="Прямоугольник 8"/>
          <p:cNvSpPr>
            <a:spLocks noChangeArrowheads="1"/>
          </p:cNvSpPr>
          <p:nvPr/>
        </p:nvSpPr>
        <p:spPr bwMode="auto">
          <a:xfrm>
            <a:off x="251520" y="764704"/>
            <a:ext cx="849947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ct val="30000"/>
              </a:spcBef>
              <a:buClr>
                <a:srgbClr val="008A53"/>
              </a:buClr>
              <a:buSzPct val="85000"/>
              <a:buFont typeface="Wingdings" pitchFamily="2" charset="2"/>
              <a:buChar char="n"/>
              <a:defRPr sz="12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30000"/>
              </a:spcBef>
              <a:buClr>
                <a:srgbClr val="008A53"/>
              </a:buClr>
              <a:buSzPct val="85000"/>
              <a:buFont typeface="Monotype Sorts" charset="2"/>
              <a:buChar char="ä"/>
              <a:defRPr sz="12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30000"/>
              </a:spcBef>
              <a:buClr>
                <a:srgbClr val="008A53"/>
              </a:buClr>
              <a:buSzPct val="85000"/>
              <a:buFont typeface="Tahoma" pitchFamily="34" charset="0"/>
              <a:buChar char="–"/>
              <a:defRPr sz="12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tx1"/>
                </a:solidFill>
              </a:rPr>
              <a:t>В случае заинтересованности готовы предоставить дополнительную информацию.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dirty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tx1"/>
                </a:solidFill>
              </a:rPr>
              <a:t>Уполномоченные лица Банка, которые вправе поддерживать прямые контакты с контрагентами по данному предложению: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dirty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 smtClean="0">
                <a:solidFill>
                  <a:schemeClr val="tx1"/>
                </a:solidFill>
              </a:rPr>
              <a:t>Шестаков Андрей Владимирович, главный </a:t>
            </a:r>
            <a:r>
              <a:rPr lang="ru-RU" altLang="ru-RU" dirty="0">
                <a:solidFill>
                  <a:schemeClr val="tx1"/>
                </a:solidFill>
              </a:rPr>
              <a:t>специалист </a:t>
            </a:r>
            <a:r>
              <a:rPr lang="ru-RU" altLang="ru-RU" dirty="0" smtClean="0">
                <a:solidFill>
                  <a:schemeClr val="tx1"/>
                </a:solidFill>
              </a:rPr>
              <a:t>сектора </a:t>
            </a:r>
            <a:r>
              <a:rPr lang="ru-RU" altLang="ru-RU" dirty="0">
                <a:solidFill>
                  <a:schemeClr val="tx1"/>
                </a:solidFill>
              </a:rPr>
              <a:t>по работе с проблемными активами юридических лиц Омского отделения </a:t>
            </a:r>
            <a:r>
              <a:rPr lang="ru-RU" altLang="ru-RU" dirty="0" smtClean="0">
                <a:solidFill>
                  <a:schemeClr val="tx1"/>
                </a:solidFill>
              </a:rPr>
              <a:t>№8634</a:t>
            </a:r>
            <a:r>
              <a:rPr lang="ru-RU" altLang="ru-RU" dirty="0">
                <a:solidFill>
                  <a:schemeClr val="tx1"/>
                </a:solidFill>
              </a:rPr>
              <a:t>; тел. </a:t>
            </a:r>
            <a:r>
              <a:rPr lang="ru-RU" altLang="ru-RU" dirty="0" smtClean="0">
                <a:solidFill>
                  <a:schemeClr val="tx1"/>
                </a:solidFill>
              </a:rPr>
              <a:t>8-3812-970-255; 8-908-807-27-27,  </a:t>
            </a:r>
            <a:r>
              <a:rPr lang="en-US" altLang="ru-RU" dirty="0" smtClean="0">
                <a:solidFill>
                  <a:schemeClr val="tx1"/>
                </a:solidFill>
              </a:rPr>
              <a:t>e-mail</a:t>
            </a:r>
            <a:r>
              <a:rPr lang="en-US" altLang="ru-RU" dirty="0">
                <a:solidFill>
                  <a:schemeClr val="tx1"/>
                </a:solidFill>
              </a:rPr>
              <a:t>: anvshestakov@sberbank.ru</a:t>
            </a:r>
            <a:r>
              <a:rPr lang="ru-RU" altLang="ru-RU" dirty="0" smtClean="0">
                <a:solidFill>
                  <a:schemeClr val="tx1"/>
                </a:solidFill>
              </a:rPr>
              <a:t>.</a:t>
            </a:r>
            <a:endParaRPr lang="ru-RU" altLang="ru-RU" dirty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dirty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tx1"/>
                </a:solidFill>
              </a:rPr>
              <a:t>Зверева Елена Владимировна, </a:t>
            </a:r>
            <a:r>
              <a:rPr lang="ru-RU" altLang="ru-RU" dirty="0" smtClean="0">
                <a:solidFill>
                  <a:schemeClr val="tx1"/>
                </a:solidFill>
              </a:rPr>
              <a:t>начальник сектора по </a:t>
            </a:r>
            <a:r>
              <a:rPr lang="ru-RU" altLang="ru-RU" dirty="0">
                <a:solidFill>
                  <a:schemeClr val="tx1"/>
                </a:solidFill>
              </a:rPr>
              <a:t>работе с проблемными активами юридических лиц Омского отделения № 8634,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tx1"/>
                </a:solidFill>
              </a:rPr>
              <a:t>тел. 8-3812-970-389; </a:t>
            </a:r>
            <a:r>
              <a:rPr lang="ru-RU" altLang="ru-RU" dirty="0" smtClean="0">
                <a:solidFill>
                  <a:schemeClr val="tx1"/>
                </a:solidFill>
              </a:rPr>
              <a:t>8-983-625-45-70, </a:t>
            </a:r>
            <a:r>
              <a:rPr lang="en-US" altLang="ru-RU" dirty="0" smtClean="0">
                <a:solidFill>
                  <a:schemeClr val="tx1"/>
                </a:solidFill>
              </a:rPr>
              <a:t>e-mail</a:t>
            </a:r>
            <a:r>
              <a:rPr lang="en-US" altLang="ru-RU" dirty="0">
                <a:solidFill>
                  <a:schemeClr val="tx1"/>
                </a:solidFill>
              </a:rPr>
              <a:t>: </a:t>
            </a:r>
            <a:r>
              <a:rPr lang="en-US" altLang="ru-RU" dirty="0" smtClean="0">
                <a:solidFill>
                  <a:schemeClr val="tx1"/>
                </a:solidFill>
              </a:rPr>
              <a:t>elevzvereva@sberbank.ru</a:t>
            </a:r>
            <a:r>
              <a:rPr lang="ru-RU" altLang="ru-RU" dirty="0" smtClean="0">
                <a:solidFill>
                  <a:schemeClr val="tx1"/>
                </a:solidFill>
              </a:rPr>
              <a:t>.</a:t>
            </a:r>
            <a:endParaRPr lang="ru-RU" alt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8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395288" y="1700808"/>
            <a:ext cx="1492300" cy="3816424"/>
          </a:xfrm>
          <a:prstGeom prst="homePlate">
            <a:avLst>
              <a:gd name="adj" fmla="val 24996"/>
            </a:avLst>
          </a:prstGeom>
          <a:solidFill>
            <a:schemeClr val="accent1">
              <a:lumMod val="40000"/>
              <a:lumOff val="60000"/>
            </a:schemeClr>
          </a:solidFill>
          <a:ln w="25400">
            <a:noFill/>
            <a:miter lim="800000"/>
            <a:headEnd/>
            <a:tailEnd/>
          </a:ln>
        </p:spPr>
        <p:txBody>
          <a:bodyPr lIns="75600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Текущий статус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380480" y="5589240"/>
            <a:ext cx="1348532" cy="720080"/>
          </a:xfrm>
          <a:prstGeom prst="homePlate">
            <a:avLst>
              <a:gd name="adj" fmla="val 17786"/>
            </a:avLst>
          </a:prstGeom>
          <a:solidFill>
            <a:schemeClr val="accent1">
              <a:lumMod val="40000"/>
              <a:lumOff val="60000"/>
            </a:schemeClr>
          </a:solidFill>
          <a:ln w="25400">
            <a:noFill/>
            <a:miter lim="800000"/>
            <a:headEnd/>
            <a:tailEnd/>
          </a:ln>
        </p:spPr>
        <p:txBody>
          <a:bodyPr lIns="75600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Дальнейшие мероприятия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156" name="Rectangle 11"/>
          <p:cNvSpPr>
            <a:spLocks noChangeArrowheads="1"/>
          </p:cNvSpPr>
          <p:nvPr/>
        </p:nvSpPr>
        <p:spPr bwMode="auto">
          <a:xfrm>
            <a:off x="2077901" y="5517232"/>
            <a:ext cx="6767512" cy="9361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algn="just">
              <a:spcBef>
                <a:spcPts val="0"/>
              </a:spcBef>
              <a:buFontTx/>
              <a:buAutoNum type="arabicPeriod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Обеспечение сохранности заложенного имущества;</a:t>
            </a:r>
          </a:p>
          <a:p>
            <a:pPr marL="228600" indent="-228600" algn="just">
              <a:spcBef>
                <a:spcPts val="0"/>
              </a:spcBef>
              <a:buFontTx/>
              <a:buAutoNum type="arabicPeriod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Сдача в аренду залоговых объектов;</a:t>
            </a:r>
          </a:p>
          <a:p>
            <a:pPr marL="228600" indent="-228600" algn="just">
              <a:spcBef>
                <a:spcPts val="0"/>
              </a:spcBef>
              <a:buFontTx/>
              <a:buAutoNum type="arabicPeriod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Реализация имущества на торгах.</a:t>
            </a:r>
          </a:p>
          <a:p>
            <a:pPr algn="just">
              <a:spcBef>
                <a:spcPts val="0"/>
              </a:spcBef>
              <a:defRPr/>
            </a:pPr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Также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Банк готов рассматривать предложения о продаже по договору цессии своих прав к должнику.</a:t>
            </a:r>
          </a:p>
        </p:txBody>
      </p:sp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2195513" y="1268983"/>
            <a:ext cx="55451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1200">
              <a:solidFill>
                <a:schemeClr val="bg1"/>
              </a:solidFill>
            </a:endParaRPr>
          </a:p>
        </p:txBody>
      </p:sp>
      <p:sp>
        <p:nvSpPr>
          <p:cNvPr id="5127" name="Заголовок 1"/>
          <p:cNvSpPr>
            <a:spLocks noGrp="1"/>
          </p:cNvSpPr>
          <p:nvPr>
            <p:ph type="title"/>
          </p:nvPr>
        </p:nvSpPr>
        <p:spPr>
          <a:xfrm>
            <a:off x="395288" y="87901"/>
            <a:ext cx="6769000" cy="465137"/>
          </a:xfr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dirty="0">
                <a:latin typeface="Calibri" pitchFamily="34" charset="0"/>
              </a:rPr>
              <a:t>Резюме </a:t>
            </a:r>
            <a:r>
              <a:rPr lang="ru-RU" altLang="ru-RU" dirty="0" smtClean="0">
                <a:latin typeface="Calibri" pitchFamily="34" charset="0"/>
              </a:rPr>
              <a:t>по проекту</a:t>
            </a:r>
            <a:endParaRPr lang="ru-RU" altLang="ru-RU" dirty="0">
              <a:latin typeface="Calibri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814647"/>
              </p:ext>
            </p:extLst>
          </p:nvPr>
        </p:nvGraphicFramePr>
        <p:xfrm>
          <a:off x="376288" y="633983"/>
          <a:ext cx="8434337" cy="4187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7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7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753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Наименование</a:t>
                      </a:r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заемщика</a:t>
                      </a:r>
                      <a:endParaRPr lang="ru-RU" sz="12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9" marR="91439" marT="45666" marB="4566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ИП Глава КФХ Майер Александр Александрович</a:t>
                      </a:r>
                    </a:p>
                  </a:txBody>
                  <a:tcPr marL="91439" marR="91439" marT="45666" marB="4566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794487"/>
              </p:ext>
            </p:extLst>
          </p:nvPr>
        </p:nvGraphicFramePr>
        <p:xfrm>
          <a:off x="2051049" y="1700808"/>
          <a:ext cx="6777513" cy="3809796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12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3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Долг, млн руб.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686" marB="45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299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686" marB="45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795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Обеспечение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686" marB="45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Завод по производству крупы, общая площадь 4 081 м², рыночная стоимость – 42,9 млн. руб.;</a:t>
                      </a:r>
                    </a:p>
                    <a:p>
                      <a:pPr marL="228600" marR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2 грунтовые теплицы, общая площадь 1 847 м², рыночная стоимость</a:t>
                      </a:r>
                      <a:br>
                        <a:rPr lang="ru-RU" sz="1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lang="ru-RU" sz="1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– 15,6 млн. руб.</a:t>
                      </a:r>
                    </a:p>
                    <a:p>
                      <a:pPr marL="228600" marR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Теплица, общая площадь 1,4 га, рыночная стоимость – 157 млн. руб.</a:t>
                      </a:r>
                    </a:p>
                    <a:p>
                      <a:pPr marL="228600" marR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Земельный участок, общая площадь 7 га, рыночная стоимость – 15 млн. руб.; </a:t>
                      </a:r>
                    </a:p>
                    <a:p>
                      <a:pPr marL="228600" marR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Оборудование и транспортные средства, рыночная стоимость – 25,4 млн. руб.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Итого: 255,9 млн. руб.</a:t>
                      </a:r>
                      <a:endParaRPr lang="ru-RU" sz="7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228600" marR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lang="ru-RU" sz="11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Поручительство бенефициара (Майера А.А.), залог земельных участков (ИЖС)</a:t>
                      </a:r>
                    </a:p>
                  </a:txBody>
                  <a:tcPr marT="45686" marB="45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989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Текущее</a:t>
                      </a:r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состояние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686" marB="45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Определением Арбитражного суда Омской области от 15.09.2017 по делу № А46-3135/2017 в отношении ИП Главы К(Ф)Х Майер А.А. (ИНН 553903079732) введена процедура наблюдения сроком на четыре месяца (до 14.01.2018). Временным управляющим ИП Главы К(Ф)Х Майер А.А. утвержден Гребенюк Денис Сергеевич (ИНН 540362406794).</a:t>
                      </a:r>
                    </a:p>
                    <a:p>
                      <a:pPr algn="just"/>
                      <a:r>
                        <a:rPr lang="ru-RU" sz="11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15.11.2017 требования ПАО Сбербанк включены в реестр требований кредиторов ИП Главы КФХ Майер А.А., как обеспеченные залогом имущества должника.</a:t>
                      </a:r>
                    </a:p>
                    <a:p>
                      <a:pPr algn="just"/>
                      <a:r>
                        <a:rPr lang="ru-RU" sz="11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Ориентировочно реестр требований кредиторов составит порядка 360 млн. руб.</a:t>
                      </a:r>
                    </a:p>
                    <a:p>
                      <a:pPr algn="just"/>
                      <a:r>
                        <a:rPr lang="ru-RU" sz="11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22.01.2018 Решением Арбитражного суда Омской области в отношении Должника введена процедура конкурсного производства, конкурсным управляющим утверждена </a:t>
                      </a:r>
                      <a:r>
                        <a:rPr lang="ru-RU" sz="110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Лясман</a:t>
                      </a:r>
                      <a:r>
                        <a:rPr lang="ru-RU" sz="11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А.Э.</a:t>
                      </a:r>
                      <a:endParaRPr lang="ru-RU" sz="110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45686" marB="45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276434"/>
              </p:ext>
            </p:extLst>
          </p:nvPr>
        </p:nvGraphicFramePr>
        <p:xfrm>
          <a:off x="395288" y="1159305"/>
          <a:ext cx="8434337" cy="4570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7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7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753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Направления деятельности</a:t>
                      </a:r>
                    </a:p>
                  </a:txBody>
                  <a:tcPr marL="91439" marR="91439" marT="45666" marB="4566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just">
                        <a:buAutoNum type="arabicPeriod"/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Производство</a:t>
                      </a:r>
                      <a:r>
                        <a:rPr lang="ru-RU" sz="12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крупы из различных зерновых культур;</a:t>
                      </a:r>
                    </a:p>
                    <a:p>
                      <a:pPr marL="228600" indent="-228600" algn="just">
                        <a:buAutoNum type="arabicPeriod"/>
                      </a:pPr>
                      <a:r>
                        <a:rPr lang="ru-RU" sz="12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Выращивание овощей в закрытом грунте.</a:t>
                      </a:r>
                      <a:endParaRPr lang="ru-RU" sz="12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9" marR="91439" marT="45666" marB="4566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77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668831"/>
              </p:ext>
            </p:extLst>
          </p:nvPr>
        </p:nvGraphicFramePr>
        <p:xfrm>
          <a:off x="27475" y="2212705"/>
          <a:ext cx="9055674" cy="25844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4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5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5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710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  <a:latin typeface="Calibri" panose="020F0502020204030204" pitchFamily="34" charset="0"/>
                        </a:rPr>
                        <a:t>№ п/п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effectLst/>
                          <a:latin typeface="Calibri" panose="020F0502020204030204" pitchFamily="34" charset="0"/>
                        </a:rPr>
                        <a:t>Наименование имущества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effectLst/>
                          <a:latin typeface="Calibri" panose="020F0502020204030204" pitchFamily="34" charset="0"/>
                        </a:rPr>
                        <a:t>Оценочная стоимость</a:t>
                      </a:r>
                      <a:br>
                        <a:rPr lang="ru-RU" sz="1000" b="1" kern="1200" dirty="0" smtClean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1" kern="1200" dirty="0" smtClean="0">
                          <a:effectLst/>
                          <a:latin typeface="Calibri" panose="020F0502020204030204" pitchFamily="34" charset="0"/>
                        </a:rPr>
                        <a:t>(без НДС), млн. руб.*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effectLst/>
                          <a:latin typeface="Calibri" panose="020F0502020204030204" pitchFamily="34" charset="0"/>
                        </a:rPr>
                        <a:t>Производственные </a:t>
                      </a:r>
                      <a:br>
                        <a:rPr lang="ru-RU" sz="1000" b="1" kern="1200" dirty="0" smtClean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1" kern="1200" dirty="0" smtClean="0">
                          <a:effectLst/>
                          <a:latin typeface="Calibri" panose="020F0502020204030204" pitchFamily="34" charset="0"/>
                        </a:rPr>
                        <a:t>показатели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59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Теплица, общая площадь 1,4 га,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2015 года постройки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157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93663" indent="0"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baseline="0" dirty="0" smtClean="0">
                          <a:effectLst/>
                          <a:latin typeface="Calibri" panose="020F0502020204030204" pitchFamily="34" charset="0"/>
                        </a:rPr>
                        <a:t>Основная выращиваемая культура – огурцы</a:t>
                      </a:r>
                    </a:p>
                    <a:p>
                      <a:pPr marL="93663" indent="0"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kern="1200" baseline="0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93663" indent="0"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baseline="0" dirty="0" smtClean="0">
                          <a:effectLst/>
                          <a:latin typeface="Calibri" panose="020F0502020204030204" pitchFamily="34" charset="0"/>
                        </a:rPr>
                        <a:t>При средней урожайности за год – 75 кг/м² валовый сбор составит 790 тонн в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59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Земельный участок, общая площадь 7 га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12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Оборудование</a:t>
                      </a:r>
                      <a:r>
                        <a:rPr lang="ru-RU" sz="1000" b="0" baseline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теплицы (2014-2016 гг.): </a:t>
                      </a:r>
                    </a:p>
                    <a:p>
                      <a:pPr marL="265113" indent="-171450"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baseline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установка очистки воды OSMAQUA SPOX15 с системой обратного ОСМОСА; </a:t>
                      </a:r>
                    </a:p>
                    <a:p>
                      <a:pPr marL="265113" indent="-171450"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baseline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трансформаторная подстанция КТПН-ТКК-1000-10/04;</a:t>
                      </a:r>
                    </a:p>
                    <a:p>
                      <a:pPr marL="265113" indent="-171450"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baseline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дизельная электростанция AKSA AD 550;</a:t>
                      </a:r>
                    </a:p>
                    <a:p>
                      <a:pPr marL="265113" indent="-171450"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baseline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холодильная камера (</a:t>
                      </a:r>
                      <a:r>
                        <a:rPr lang="ru-RU" sz="1000" b="0" baseline="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Ariada</a:t>
                      </a:r>
                      <a:r>
                        <a:rPr lang="ru-RU" sz="1000" b="0" baseline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AMS 335N;</a:t>
                      </a:r>
                    </a:p>
                    <a:p>
                      <a:pPr marL="265113" indent="-171450"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baseline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опрыскиватель прицепной М.М. М2501212-4 (2 ед.);</a:t>
                      </a:r>
                    </a:p>
                    <a:p>
                      <a:pPr marL="265113" indent="-171450"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baseline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азотная расширительная система </a:t>
                      </a:r>
                      <a:r>
                        <a:rPr lang="ru-RU" sz="1000" b="0" baseline="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Sotex</a:t>
                      </a:r>
                      <a:r>
                        <a:rPr lang="ru-RU" sz="1000" b="0" baseline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4,5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176,5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395288" y="87901"/>
            <a:ext cx="6769000" cy="465137"/>
          </a:xfr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>
                <a:latin typeface="Calibri" pitchFamily="34" charset="0"/>
              </a:rPr>
              <a:t>Залог Сбербанка – теплица </a:t>
            </a:r>
            <a:r>
              <a:rPr lang="ru-RU" altLang="ru-RU" dirty="0">
                <a:latin typeface="Calibri" pitchFamily="34" charset="0"/>
              </a:rPr>
              <a:t>1,4 </a:t>
            </a:r>
            <a:r>
              <a:rPr lang="ru-RU" altLang="ru-RU" dirty="0" smtClean="0">
                <a:latin typeface="Calibri" pitchFamily="34" charset="0"/>
              </a:rPr>
              <a:t>га</a:t>
            </a:r>
            <a:endParaRPr lang="ru-RU" altLang="ru-RU" dirty="0">
              <a:latin typeface="Calibri" pitchFamily="34" charset="0"/>
            </a:endParaRPr>
          </a:p>
        </p:txBody>
      </p:sp>
      <p:pic>
        <p:nvPicPr>
          <p:cNvPr id="16" name="Рисунок 15" descr="C:\Users\8634Gamanyuk-DV\Desktop\_Гаманюк ДВ\майер\мониторинг\апрель 2017\Майер фото апрель\156___04\IMG_172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413" y="620687"/>
            <a:ext cx="2088232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C:\Users\8634Gamanyuk-DV\Desktop\_Гаманюк ДВ\майер\мониторинг\апрель 2017\Майер фото апрель\156___04\IMG_17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512" y="620687"/>
            <a:ext cx="2024615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:\Users\8634Gamanyuk-DV\Desktop\_Гаманюк ДВ\майер\мониторинг\апрель 2017\Майер фото апрель\156___04\IMG_173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20688"/>
            <a:ext cx="2088232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8634Gamanyuk-DV\Desktop\_Гаманюк ДВ\майер\мониторинг\апрель 2017\Майер фото апрель\156___04\IMG_174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413" y="4941168"/>
            <a:ext cx="2088232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C:\Users\8634Gamanyuk-DV\Desktop\_Гаманюк ДВ\майер\мониторинг\апрель 2017\Майер фото апрель\156___04\IMG_175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512" y="4921365"/>
            <a:ext cx="2024614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C:\Users\8634Gamanyuk-DV\Desktop\_Гаманюк ДВ\майер\мониторинг\апрель 2017\Майер фото апрель\156___04\IMG_177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41168"/>
            <a:ext cx="2088232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0" y="6611778"/>
            <a:ext cx="4067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00000"/>
              </a:lnSpc>
              <a:spcAft>
                <a:spcPts val="0"/>
              </a:spcAft>
            </a:pPr>
            <a:r>
              <a:rPr lang="ru-RU" sz="1000" b="1" i="1" dirty="0" smtClean="0">
                <a:solidFill>
                  <a:schemeClr val="dk1"/>
                </a:solidFill>
                <a:latin typeface="Calibri" panose="020F0502020204030204" pitchFamily="34" charset="0"/>
              </a:rPr>
              <a:t>* Стоимость </a:t>
            </a:r>
            <a:r>
              <a:rPr lang="ru-RU" sz="1000" b="1" i="1" dirty="0">
                <a:solidFill>
                  <a:schemeClr val="dk1"/>
                </a:solidFill>
                <a:latin typeface="Calibri" panose="020F0502020204030204" pitchFamily="34" charset="0"/>
              </a:rPr>
              <a:t>объектов </a:t>
            </a:r>
            <a:r>
              <a:rPr lang="ru-RU" sz="1000" b="1" i="1" dirty="0" smtClean="0">
                <a:solidFill>
                  <a:schemeClr val="dk1"/>
                </a:solidFill>
                <a:latin typeface="Calibri" panose="020F0502020204030204" pitchFamily="34" charset="0"/>
              </a:rPr>
              <a:t>определена залоговой службой Банка</a:t>
            </a:r>
            <a:endParaRPr lang="ru-RU" sz="1000" b="1" i="1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73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6768752" cy="504056"/>
          </a:xfrm>
        </p:spPr>
        <p:txBody>
          <a:bodyPr/>
          <a:lstStyle/>
          <a:p>
            <a:r>
              <a:rPr lang="ru-RU" dirty="0" smtClean="0"/>
              <a:t>Теплица – Финансовая модель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129190"/>
              </p:ext>
            </p:extLst>
          </p:nvPr>
        </p:nvGraphicFramePr>
        <p:xfrm>
          <a:off x="179512" y="692696"/>
          <a:ext cx="8856991" cy="380811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87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1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35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42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15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81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361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77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7850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2990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631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Наименование показателя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1 кв. </a:t>
                      </a:r>
                      <a:endParaRPr lang="ru-RU" sz="9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</a:rPr>
                        <a:t>2018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2 кв. </a:t>
                      </a:r>
                      <a:endParaRPr lang="ru-RU" sz="9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</a:rPr>
                        <a:t>2018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3 кв. </a:t>
                      </a:r>
                      <a:endParaRPr lang="ru-RU" sz="9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</a:rPr>
                        <a:t>2018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4 кв. </a:t>
                      </a:r>
                      <a:endParaRPr lang="ru-RU" sz="9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</a:rPr>
                        <a:t>2018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</a:rPr>
                        <a:t>2018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</a:rPr>
                        <a:t>2019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</a:rPr>
                        <a:t>2020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</a:rPr>
                        <a:t>2021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</a:rPr>
                        <a:t>2022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ИТОГО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Объем реализации (огурец),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тонн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7 900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Цена реализации, руб./кг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Доходы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от продаж, тыс. руб.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26 400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19 800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28 000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74 200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74 200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74 200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74 200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74 200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74 200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74 200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74 200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74 200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74 200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742 000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Затраты,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тыс. руб., в </a:t>
                      </a:r>
                      <a:r>
                        <a:rPr lang="ru-RU" sz="9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т.ч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15 839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8 656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8 107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16 141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48 743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48 743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48 743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48 743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48 743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48 743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48 743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48 743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48 743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48 743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487 430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зарплата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2 118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2 118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2 118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118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8 472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8 472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8 472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8 472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8 472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8 472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8 472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8 472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8 472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8 472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84 720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затраты на газ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640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1 158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2 661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7 957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7 957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7 957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7 957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7 957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7 957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7 957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7 957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7 957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7 957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79 570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затраты на электроэнергию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5 181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6 462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12 714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12 714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12 714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12 714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12 714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12 714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12 714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12 714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12 714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12 714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127 140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7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семена,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кубики, маты, химия, прочие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4 150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4 150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4 150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4 150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16 600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16 600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16 600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16 600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16 600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16 600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16 600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16 600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16 600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16 600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166 000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12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налоги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30 000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 smtClean="0">
                          <a:effectLst/>
                        </a:rPr>
                        <a:t> Итого</a:t>
                      </a:r>
                      <a:r>
                        <a:rPr lang="ru-RU" sz="900" b="1" u="none" strike="noStrike" baseline="0" dirty="0" smtClean="0">
                          <a:effectLst/>
                        </a:rPr>
                        <a:t> опер. поток, тыс. руб.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10 561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11 144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- 8 107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11 859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25 457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25 457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25 457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25 457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25 457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25 457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25 457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25 457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25 457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25 457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254 457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 smtClean="0">
                          <a:effectLst/>
                        </a:rPr>
                        <a:t>Рентабельность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40%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34%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 smtClean="0">
                          <a:effectLst/>
                        </a:rPr>
                        <a:t> Кредиты </a:t>
                      </a:r>
                      <a:r>
                        <a:rPr lang="ru-RU" sz="900" b="0" u="none" strike="noStrike" dirty="0" smtClean="0">
                          <a:effectLst/>
                        </a:rPr>
                        <a:t>(130 000 тыс. руб., ставка 11%), тыс.</a:t>
                      </a:r>
                      <a:r>
                        <a:rPr lang="ru-RU" sz="900" b="0" u="none" strike="noStrike" baseline="0" dirty="0" smtClean="0">
                          <a:effectLst/>
                        </a:rPr>
                        <a:t> руб., в </a:t>
                      </a:r>
                      <a:r>
                        <a:rPr lang="ru-RU" sz="900" b="0" u="none" strike="noStrike" baseline="0" dirty="0" err="1" smtClean="0">
                          <a:effectLst/>
                        </a:rPr>
                        <a:t>т.ч</a:t>
                      </a:r>
                      <a:r>
                        <a:rPr lang="ru-RU" sz="900" b="0" u="none" strike="noStrike" baseline="0" dirty="0" smtClean="0">
                          <a:effectLst/>
                        </a:rPr>
                        <a:t>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-7 465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-3 465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-3 465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-9 300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-23 695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-27 440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-27 460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-28 150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-28 510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-25 870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-17 935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-179 060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163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- основной долг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705" marR="6705" marT="670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- 4 000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705" marR="6705" marT="6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705" marR="6705" marT="6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705" marR="6705" marT="6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- 6 000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705" marR="6705" marT="6705" marB="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- 10 000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705" marR="6705" marT="6705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- 16 000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705" marR="6705" marT="670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- 18 000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705" marR="6705" marT="670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- 21 000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705" marR="6705" marT="670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- 24 000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705" marR="6705" marT="670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- 24 000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705" marR="6705" marT="670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- 17 000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705" marR="6705" marT="670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705" marR="6705" marT="670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705" marR="6705" marT="670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705" marR="6705" marT="670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- 130 000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705" marR="6705" marT="6705" marB="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163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- проценты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705" marR="6705" marT="670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- 3 465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705" marR="6705" marT="6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- 3 465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705" marR="6705" marT="6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- 3 465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705" marR="6705" marT="6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- 3 300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705" marR="6705" marT="6705" marB="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- 13 695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705" marR="6705" marT="6705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- 11 440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705" marR="6705" marT="670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- 9 460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705" marR="6705" marT="670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- 7 150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705" marR="6705" marT="670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- 4 510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705" marR="6705" marT="670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- 1 870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705" marR="6705" marT="670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-935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705" marR="6705" marT="670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705" marR="6705" marT="670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705" marR="6705" marT="670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705" marR="6705" marT="670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- 49 060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705" marR="6705" marT="6705" marB="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163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Чистый опер. поток, тыс. руб.</a:t>
                      </a:r>
                      <a:endParaRPr lang="ru-RU" sz="900" b="1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" marR="6705" marT="670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3 096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7 679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-11 572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2 559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1 762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-1 983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-2 003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-2 693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-3 053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-413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7 522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25 457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25 457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25 457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75 510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 smtClean="0">
                          <a:effectLst/>
                        </a:rPr>
                        <a:t>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4725144"/>
            <a:ext cx="878497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00000"/>
              </a:lnSpc>
              <a:spcAft>
                <a:spcPts val="0"/>
              </a:spcAft>
            </a:pPr>
            <a:r>
              <a:rPr lang="ru-RU" sz="1000" b="1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Справочно:</a:t>
            </a:r>
          </a:p>
          <a:p>
            <a:pPr fontAlgn="ctr">
              <a:lnSpc>
                <a:spcPct val="100000"/>
              </a:lnSpc>
              <a:spcAft>
                <a:spcPts val="0"/>
              </a:spcAft>
            </a:pPr>
            <a:r>
              <a:rPr lang="ru-RU" sz="1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Площадь Теплицы: </a:t>
            </a:r>
            <a:r>
              <a:rPr lang="ru-RU" sz="1000" dirty="0">
                <a:solidFill>
                  <a:srgbClr val="00B050"/>
                </a:solidFill>
              </a:rPr>
              <a:t>14 158,4 </a:t>
            </a:r>
            <a:r>
              <a:rPr lang="ru-RU" sz="1000" dirty="0" smtClean="0">
                <a:solidFill>
                  <a:srgbClr val="00B050"/>
                </a:solidFill>
              </a:rPr>
              <a:t> </a:t>
            </a:r>
            <a:r>
              <a:rPr lang="ru-RU" sz="1000" dirty="0" err="1" smtClean="0">
                <a:solidFill>
                  <a:srgbClr val="00B050"/>
                </a:solidFill>
              </a:rPr>
              <a:t>кв.м</a:t>
            </a:r>
            <a:r>
              <a:rPr lang="ru-RU" sz="1000" dirty="0" smtClean="0">
                <a:solidFill>
                  <a:srgbClr val="00B050"/>
                </a:solidFill>
              </a:rPr>
              <a:t>.</a:t>
            </a:r>
          </a:p>
          <a:p>
            <a:pPr fontAlgn="ctr">
              <a:lnSpc>
                <a:spcPct val="100000"/>
              </a:lnSpc>
              <a:spcAft>
                <a:spcPts val="0"/>
              </a:spcAft>
            </a:pPr>
            <a:r>
              <a:rPr lang="ru-RU" sz="1000" dirty="0" smtClean="0">
                <a:solidFill>
                  <a:srgbClr val="00B050"/>
                </a:solidFill>
              </a:rPr>
              <a:t>Количество сотрудников: 28 человек (средняя заработная плата 25 тыс. руб.)</a:t>
            </a:r>
          </a:p>
          <a:p>
            <a:pPr fontAlgn="ctr">
              <a:lnSpc>
                <a:spcPct val="100000"/>
              </a:lnSpc>
              <a:spcAft>
                <a:spcPts val="0"/>
              </a:spcAft>
            </a:pPr>
            <a:r>
              <a:rPr lang="ru-RU" sz="1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Количество рядов: 103</a:t>
            </a:r>
          </a:p>
          <a:p>
            <a:pPr fontAlgn="ctr">
              <a:lnSpc>
                <a:spcPct val="100000"/>
              </a:lnSpc>
              <a:spcAft>
                <a:spcPts val="0"/>
              </a:spcAft>
            </a:pPr>
            <a:r>
              <a:rPr lang="ru-RU" sz="1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Количество растений: 32 000</a:t>
            </a:r>
          </a:p>
          <a:p>
            <a:pPr fontAlgn="ctr">
              <a:lnSpc>
                <a:spcPct val="100000"/>
              </a:lnSpc>
              <a:spcAft>
                <a:spcPts val="0"/>
              </a:spcAft>
            </a:pPr>
            <a:r>
              <a:rPr lang="ru-RU" sz="1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Урожайность: 75 кг/</a:t>
            </a:r>
            <a:r>
              <a:rPr lang="ru-RU" sz="10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кв.м</a:t>
            </a:r>
            <a:r>
              <a:rPr lang="ru-RU" sz="1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. в год </a:t>
            </a:r>
          </a:p>
          <a:p>
            <a:pPr fontAlgn="ctr">
              <a:lnSpc>
                <a:spcPct val="100000"/>
              </a:lnSpc>
              <a:spcAft>
                <a:spcPts val="0"/>
              </a:spcAft>
            </a:pPr>
            <a:endParaRPr lang="ru-RU" sz="10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fontAlgn="ctr">
              <a:lnSpc>
                <a:spcPct val="100000"/>
              </a:lnSpc>
              <a:spcAft>
                <a:spcPts val="0"/>
              </a:spcAft>
            </a:pPr>
            <a:r>
              <a:rPr lang="ru-RU" sz="1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Один севооборот:</a:t>
            </a:r>
          </a:p>
          <a:p>
            <a:pPr marL="171450" indent="-171450" fontAlgn="ctr"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ru-RU" sz="1000" dirty="0">
                <a:solidFill>
                  <a:srgbClr val="00B050"/>
                </a:solidFill>
                <a:latin typeface="Calibri" panose="020F0502020204030204" pitchFamily="34" charset="0"/>
              </a:rPr>
              <a:t>с</a:t>
            </a:r>
            <a:r>
              <a:rPr lang="ru-RU" sz="1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бор урожая через 45 дней после посева</a:t>
            </a:r>
          </a:p>
          <a:p>
            <a:pPr marL="171450" indent="-171450" fontAlgn="ctr"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ru-RU" sz="1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длительность сбора урожая 3 месяца</a:t>
            </a:r>
          </a:p>
          <a:p>
            <a:pPr marL="171450" indent="-171450" fontAlgn="ctr"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ru-RU" sz="1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по окончании сбора урожая уборка теплицы, дезинфекция, санитарная обработка – продолжительность 2 недели.</a:t>
            </a:r>
          </a:p>
        </p:txBody>
      </p:sp>
    </p:spTree>
    <p:extLst>
      <p:ext uri="{BB962C8B-B14F-4D97-AF65-F5344CB8AC3E}">
        <p14:creationId xmlns:p14="http://schemas.microsoft.com/office/powerpoint/2010/main" val="115954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395288" y="87901"/>
            <a:ext cx="6769000" cy="465137"/>
          </a:xfr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>
                <a:latin typeface="Calibri" pitchFamily="34" charset="0"/>
              </a:rPr>
              <a:t>Залог Сбербанка – завод по производству крупы</a:t>
            </a:r>
            <a:endParaRPr lang="ru-RU" altLang="ru-RU" dirty="0">
              <a:latin typeface="Calibri" pitchFamily="34" charset="0"/>
            </a:endParaRPr>
          </a:p>
        </p:txBody>
      </p:sp>
      <p:pic>
        <p:nvPicPr>
          <p:cNvPr id="9" name="Рисунок 8" descr="C:\Users\8634Gamanyuk-DV\Desktop\_Гаманюк ДВ\майер\мониторинг\фото Майер А.А 02.06.17\IMG_19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97" y="692696"/>
            <a:ext cx="254063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8634Gamanyuk-DV\Desktop\_Гаманюк ДВ\майер\мониторинг\фото Майер А.А 02.06.17\IMG_19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92696"/>
            <a:ext cx="2664296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8634Gamanyuk-DV\Desktop\_Гаманюк ДВ\майер\мониторинг\апрель 2017\Майер фото апрель\156___04\IMG_180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92696"/>
            <a:ext cx="2592288" cy="1905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911865"/>
              </p:ext>
            </p:extLst>
          </p:nvPr>
        </p:nvGraphicFramePr>
        <p:xfrm>
          <a:off x="62182" y="2780928"/>
          <a:ext cx="9055674" cy="2448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4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5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5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710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  <a:latin typeface="Calibri" panose="020F0502020204030204" pitchFamily="34" charset="0"/>
                        </a:rPr>
                        <a:t>№ п/п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effectLst/>
                          <a:latin typeface="Calibri" panose="020F0502020204030204" pitchFamily="34" charset="0"/>
                        </a:rPr>
                        <a:t>Наименование имущества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effectLst/>
                          <a:latin typeface="Calibri" panose="020F0502020204030204" pitchFamily="34" charset="0"/>
                        </a:rPr>
                        <a:t>Оценочная стоимость</a:t>
                      </a:r>
                      <a:br>
                        <a:rPr lang="ru-RU" sz="1000" b="1" kern="1200" dirty="0" smtClean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1" kern="1200" dirty="0" smtClean="0">
                          <a:effectLst/>
                          <a:latin typeface="Calibri" panose="020F0502020204030204" pitchFamily="34" charset="0"/>
                        </a:rPr>
                        <a:t>(без НДС), млн. руб.*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effectLst/>
                          <a:latin typeface="Calibri" panose="020F0502020204030204" pitchFamily="34" charset="0"/>
                        </a:rPr>
                        <a:t>Производственные </a:t>
                      </a:r>
                      <a:br>
                        <a:rPr lang="ru-RU" sz="1000" b="1" kern="1200" dirty="0" smtClean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1" kern="1200" dirty="0" smtClean="0">
                          <a:effectLst/>
                          <a:latin typeface="Calibri" panose="020F0502020204030204" pitchFamily="34" charset="0"/>
                        </a:rPr>
                        <a:t>показатели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59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Завод по производству крупы, общая площадь 4 081 м², 1980 года постройки (реконструкция в </a:t>
                      </a:r>
                      <a:r>
                        <a:rPr lang="ru-RU" sz="1000" kern="120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2007 году)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42,9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3663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effectLst/>
                          <a:latin typeface="Calibri" panose="020F0502020204030204" pitchFamily="34" charset="0"/>
                        </a:rPr>
                        <a:t>3 </a:t>
                      </a:r>
                      <a:r>
                        <a:rPr lang="ru-RU" sz="1000" kern="1200" smtClean="0">
                          <a:effectLst/>
                          <a:latin typeface="Calibri" panose="020F0502020204030204" pitchFamily="34" charset="0"/>
                        </a:rPr>
                        <a:t>500 кг крупы </a:t>
                      </a:r>
                      <a:r>
                        <a:rPr lang="ru-RU" sz="1000" kern="1200" dirty="0" smtClean="0">
                          <a:effectLst/>
                          <a:latin typeface="Calibri" panose="020F0502020204030204" pitchFamily="34" charset="0"/>
                        </a:rPr>
                        <a:t>в час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454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Оборудование</a:t>
                      </a:r>
                      <a:r>
                        <a:rPr lang="ru-RU" sz="1000" b="0" baseline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завода по производству крупы (2003-2011 гг.): </a:t>
                      </a:r>
                    </a:p>
                    <a:p>
                      <a:pPr marL="265113" indent="-171450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цех по производству овсяной крупы и хлопьев «Геркулес», производительность 1 500 кг/час;</a:t>
                      </a:r>
                    </a:p>
                    <a:p>
                      <a:pPr marL="265113" indent="-171450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линия по производству пшеничной крупы мелкодробленой, производительность 700 кг/час;</a:t>
                      </a:r>
                    </a:p>
                    <a:p>
                      <a:pPr marL="265113" indent="-171450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цех по производству </a:t>
                      </a:r>
                      <a:r>
                        <a:rPr lang="ru-RU" sz="1000" b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ячменевой</a:t>
                      </a: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крупы, производительность 2000 кг/час;</a:t>
                      </a:r>
                    </a:p>
                    <a:p>
                      <a:pPr marL="265113" indent="-171450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котельная, мощность 1,6 МВт;</a:t>
                      </a:r>
                    </a:p>
                    <a:p>
                      <a:pPr marL="265113" indent="-171450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сушилка на жидком топливе СЗТ-12, производительность 12 тонн/час;</a:t>
                      </a: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13,8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56,7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611778"/>
            <a:ext cx="4067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00000"/>
              </a:lnSpc>
              <a:spcAft>
                <a:spcPts val="0"/>
              </a:spcAft>
            </a:pPr>
            <a:r>
              <a:rPr lang="ru-RU" sz="1000" b="1" i="1" dirty="0" smtClean="0">
                <a:solidFill>
                  <a:schemeClr val="dk1"/>
                </a:solidFill>
                <a:latin typeface="Calibri" panose="020F0502020204030204" pitchFamily="34" charset="0"/>
              </a:rPr>
              <a:t>* Стоимость </a:t>
            </a:r>
            <a:r>
              <a:rPr lang="ru-RU" sz="1000" b="1" i="1" dirty="0">
                <a:solidFill>
                  <a:schemeClr val="dk1"/>
                </a:solidFill>
                <a:latin typeface="Calibri" panose="020F0502020204030204" pitchFamily="34" charset="0"/>
              </a:rPr>
              <a:t>объектов </a:t>
            </a:r>
            <a:r>
              <a:rPr lang="ru-RU" sz="1000" b="1" i="1" dirty="0" smtClean="0">
                <a:solidFill>
                  <a:schemeClr val="dk1"/>
                </a:solidFill>
                <a:latin typeface="Calibri" panose="020F0502020204030204" pitchFamily="34" charset="0"/>
              </a:rPr>
              <a:t>определена залоговой службой Банка</a:t>
            </a:r>
            <a:endParaRPr lang="ru-RU" sz="1000" b="1" i="1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42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6768752" cy="504056"/>
          </a:xfrm>
        </p:spPr>
        <p:txBody>
          <a:bodyPr/>
          <a:lstStyle/>
          <a:p>
            <a:r>
              <a:rPr lang="ru-RU" dirty="0" smtClean="0"/>
              <a:t>Крупяной завод – показатели производства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226620"/>
              </p:ext>
            </p:extLst>
          </p:nvPr>
        </p:nvGraphicFramePr>
        <p:xfrm>
          <a:off x="323528" y="692696"/>
          <a:ext cx="8496945" cy="263471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9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96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96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96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96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31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Наименование показателя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</a:rPr>
                        <a:t>сырье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</a:rPr>
                        <a:t>цена сырья (</a:t>
                      </a:r>
                      <a:r>
                        <a:rPr lang="ru-RU" sz="900" b="1" u="none" strike="noStrike" dirty="0" err="1" smtClean="0">
                          <a:effectLst/>
                        </a:rPr>
                        <a:t>руб</a:t>
                      </a:r>
                      <a:r>
                        <a:rPr lang="ru-RU" sz="900" b="1" u="none" strike="noStrike" dirty="0" smtClean="0">
                          <a:effectLst/>
                        </a:rPr>
                        <a:t>/кг)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</a:rPr>
                        <a:t>Готовая продукция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Цена реализации (</a:t>
                      </a:r>
                      <a:r>
                        <a:rPr lang="ru-RU" sz="900" b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9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/кг)</a:t>
                      </a:r>
                      <a:endParaRPr lang="ru-RU" sz="9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Прибыль в месяц (семичасовой рабочий день, 21 </a:t>
                      </a:r>
                      <a:r>
                        <a:rPr lang="ru-RU" sz="9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рабочий день </a:t>
                      </a:r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месяц</a:t>
                      </a:r>
                      <a:r>
                        <a:rPr lang="ru-RU" sz="9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руб.</a:t>
                      </a:r>
                      <a:endParaRPr lang="ru-RU" sz="9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Расходы на электроэнергию в месяц, руб.</a:t>
                      </a:r>
                      <a:endParaRPr lang="ru-RU" sz="9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Линия по производству: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- крупа перловая (2000 кг/час)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ячмень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4,5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80%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10,5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917 280</a:t>
                      </a:r>
                      <a:endParaRPr lang="ru-RU" sz="1000" b="1" i="0" u="none" strike="noStrike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65 000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крупа ячневая (2000 кг/час)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ячмень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917 280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65 000</a:t>
                      </a: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горох колотый (2000 кг/час)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горох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635 040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65 000</a:t>
                      </a: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Линия по производству: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96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крупа овсяная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(1500 кг/час)</a:t>
                      </a: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овес</a:t>
                      </a: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55 125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 - хлопья «Геркулес» </a:t>
                      </a:r>
                      <a:r>
                        <a:rPr lang="ru-RU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(1500 кг/час)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овес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50%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110 250</a:t>
                      </a:r>
                      <a:endParaRPr lang="ru-RU" sz="1000" b="0" i="0" u="none" strike="noStrike" kern="1200" dirty="0">
                        <a:solidFill>
                          <a:schemeClr val="tx2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65 000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- пшеничная крупа мелкодробленая </a:t>
                      </a:r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(700 кг/час)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пшеница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50%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10,5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279 888</a:t>
                      </a:r>
                      <a:endParaRPr lang="ru-RU" sz="1000" b="1" i="0" u="none" strike="noStrike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2 000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3296" y="3573016"/>
            <a:ext cx="8496335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Крупоцех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ячмень производительность 2000 кг/час (для производства крупы перловой, ячневой, гороха колотого). Потребляемая мощность 160 кВт, занимаемая площадь 113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кв.м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lvl="0" indent="-171450" algn="just">
              <a:buFont typeface="Wingdings" panose="05000000000000000000" pitchFamily="2" charset="2"/>
              <a:buChar char="v"/>
            </a:pP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Крупоцех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получение  овсяной крупы и хлопьев  "Геркулес" производительность 1500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кг/час. Потребляемая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мощность 160 кВт, занимаемая площадь 120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кв.м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0" algn="just"/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just"/>
            <a:endParaRPr lang="ru-RU" sz="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just"/>
            <a:endParaRPr lang="ru-RU" sz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lvl="0" indent="-1714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Линия по производству пшеничной крупы мелкодробленой производительностью 700 кг/час (для производства крупы пшеничной мелкодробленой). Потребляемая мощность 50 кВт, занимаемая площадь 60 кв.м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0" algn="just"/>
            <a:endParaRPr lang="ru-RU" sz="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just"/>
            <a:endParaRPr lang="ru-RU" sz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3919" y="5301208"/>
            <a:ext cx="8496335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439639"/>
                </a:solidFill>
              </a:rPr>
              <a:t>       Ежемесячные расходы на заработную плату составляют 625 тыс. руб. (средняя заработная плата 25 тыс. руб.), налоги 275 тыс. руб. (итого 900 тыс. руб.).</a:t>
            </a:r>
          </a:p>
          <a:p>
            <a:pPr algn="just"/>
            <a:r>
              <a:rPr lang="ru-RU" dirty="0" smtClean="0">
                <a:solidFill>
                  <a:srgbClr val="439639"/>
                </a:solidFill>
              </a:rPr>
              <a:t>       Таким образом, при работе дух линий (производство перловой либо ячневой крупы, а также пшеничной крупы) ежемесячная чистая прибыль за минусом расходов составит </a:t>
            </a:r>
            <a:r>
              <a:rPr lang="ru-RU" b="1" dirty="0" smtClean="0">
                <a:solidFill>
                  <a:srgbClr val="439639"/>
                </a:solidFill>
              </a:rPr>
              <a:t>230 168 руб.(</a:t>
            </a:r>
            <a:r>
              <a:rPr lang="ru-RU" dirty="0" smtClean="0">
                <a:solidFill>
                  <a:srgbClr val="439639"/>
                </a:solidFill>
              </a:rPr>
              <a:t>917 280+279 888-67 000-900 000).</a:t>
            </a:r>
          </a:p>
          <a:p>
            <a:pPr algn="just"/>
            <a:r>
              <a:rPr lang="ru-RU" dirty="0" smtClean="0">
                <a:solidFill>
                  <a:srgbClr val="439639"/>
                </a:solidFill>
              </a:rPr>
              <a:t>        Кроме того, существует возможность реализации отходов производства (</a:t>
            </a:r>
            <a:r>
              <a:rPr lang="ru-RU" dirty="0" err="1" smtClean="0">
                <a:solidFill>
                  <a:srgbClr val="439639"/>
                </a:solidFill>
              </a:rPr>
              <a:t>кормосмесь</a:t>
            </a:r>
            <a:r>
              <a:rPr lang="ru-RU" dirty="0" smtClean="0">
                <a:solidFill>
                  <a:srgbClr val="439639"/>
                </a:solidFill>
              </a:rPr>
              <a:t>).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just"/>
            <a:endParaRPr lang="ru-RU" sz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58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395288" y="87901"/>
            <a:ext cx="6769000" cy="465137"/>
          </a:xfr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>
                <a:latin typeface="Calibri" pitchFamily="34" charset="0"/>
              </a:rPr>
              <a:t>Залог Сбербанка – прочие объекты залога</a:t>
            </a:r>
            <a:endParaRPr lang="ru-RU" altLang="ru-RU" dirty="0">
              <a:latin typeface="Calibri" pitchFamily="34" charset="0"/>
            </a:endParaRPr>
          </a:p>
        </p:txBody>
      </p:sp>
      <p:pic>
        <p:nvPicPr>
          <p:cNvPr id="13" name="Picture 8" descr="C:\Users\8634Gamanyuk-DV\Desktop\_Гаманюк ДВ\майер\мониторинг\апрель 2017\Майер фото апрель\156___04\IMG_18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4570"/>
            <a:ext cx="1982939" cy="148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C:\Users\8634GA~1\AppData\Local\Temp\Rar$DR04.584\Фото Майер\IMG_83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628872"/>
            <a:ext cx="2088233" cy="150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C:\Users\8634Gamanyuk-DV\Desktop\_Гаманюк ДВ\майер\мониторинг\апрель 2017\Майер фото апрель\156___04\IMG_18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28873"/>
            <a:ext cx="1944216" cy="150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 descr="C:\Users\8634Gamanyuk-DV\Desktop\_Гаманюк ДВ\майер\мониторинг\фото Майер А.А 02.06.17\IMG_189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44570"/>
            <a:ext cx="1872208" cy="14882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097736"/>
              </p:ext>
            </p:extLst>
          </p:nvPr>
        </p:nvGraphicFramePr>
        <p:xfrm>
          <a:off x="27475" y="2212705"/>
          <a:ext cx="9009021" cy="38085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4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10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  <a:latin typeface="Calibri" panose="020F0502020204030204" pitchFamily="34" charset="0"/>
                        </a:rPr>
                        <a:t>№ п/п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effectLst/>
                          <a:latin typeface="Calibri" panose="020F0502020204030204" pitchFamily="34" charset="0"/>
                        </a:rPr>
                        <a:t>Наименование имущества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effectLst/>
                          <a:latin typeface="Calibri" panose="020F0502020204030204" pitchFamily="34" charset="0"/>
                        </a:rPr>
                        <a:t>Оценочная стоимость</a:t>
                      </a:r>
                      <a:br>
                        <a:rPr lang="ru-RU" sz="1000" b="1" kern="1200" dirty="0" smtClean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1" kern="1200" dirty="0" smtClean="0">
                          <a:effectLst/>
                          <a:latin typeface="Calibri" panose="020F0502020204030204" pitchFamily="34" charset="0"/>
                        </a:rPr>
                        <a:t>(без НДС), млн. руб.*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59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Calibri" panose="020F0502020204030204" pitchFamily="34" charset="0"/>
                        </a:rPr>
                        <a:t>2 грунтовые теплицы, общая площадь 1 847 м²., 2013 года постройки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8615" marR="8615" marT="861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067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fontAlgn="b">
                        <a:lnSpc>
                          <a:spcPts val="15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 Полуприцеп МАЗ-9758-03, 2005 </a:t>
                      </a:r>
                      <a:r>
                        <a:rPr lang="ru-RU" sz="10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г.в</a:t>
                      </a: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.;</a:t>
                      </a:r>
                    </a:p>
                    <a:p>
                      <a:pPr marL="93663" indent="0" algn="l" fontAlgn="b">
                        <a:lnSpc>
                          <a:spcPts val="15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 Автомобиль легковой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HYUNDAI TUCSON 2.0 GLS MT</a:t>
                      </a: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, 2007 </a:t>
                      </a:r>
                      <a:r>
                        <a:rPr lang="ru-RU" sz="10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г.в</a:t>
                      </a: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.;</a:t>
                      </a:r>
                      <a:endParaRPr lang="en-US" sz="1000" dirty="0" smtClean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93663" indent="0" algn="l" fontAlgn="b">
                        <a:lnSpc>
                          <a:spcPts val="1565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Полуприцеп МАЗ-975800-030, 2008 </a:t>
                      </a:r>
                      <a:r>
                        <a:rPr lang="ru-RU" sz="10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г.в</a:t>
                      </a: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.;</a:t>
                      </a:r>
                    </a:p>
                    <a:p>
                      <a:pPr marL="93663" indent="0" algn="l" fontAlgn="b">
                        <a:lnSpc>
                          <a:spcPts val="15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 Грузовой-бортовой МАЗ-6303А5-321, 2008 </a:t>
                      </a:r>
                      <a:r>
                        <a:rPr lang="ru-RU" sz="10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г.в</a:t>
                      </a: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.;</a:t>
                      </a:r>
                    </a:p>
                    <a:p>
                      <a:pPr marL="93663" indent="0" algn="l" fontAlgn="b">
                        <a:lnSpc>
                          <a:spcPts val="15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 Прицеп МАЗ-837810-014, 2008 </a:t>
                      </a:r>
                      <a:r>
                        <a:rPr lang="ru-RU" sz="10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г.в</a:t>
                      </a: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8615" marR="8615" marT="861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2,7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 Прицеп самосвал ПС НЕФАЗ 8560-10-02, 2004 </a:t>
                      </a:r>
                      <a:r>
                        <a:rPr lang="ru-RU" sz="10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г.в</a:t>
                      </a: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.;</a:t>
                      </a:r>
                    </a:p>
                    <a:p>
                      <a:pPr marL="93663" indent="0" algn="l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 Грузовой-тягач седельный МАЗ-6422А5-322, 2008 </a:t>
                      </a:r>
                      <a:r>
                        <a:rPr lang="ru-RU" sz="10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г.в</a:t>
                      </a: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.;</a:t>
                      </a:r>
                    </a:p>
                    <a:p>
                      <a:pPr marL="93663" indent="0" algn="l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 Тягач седельный КамАЗ 54115-15, 2005 </a:t>
                      </a:r>
                      <a:r>
                        <a:rPr lang="ru-RU" sz="10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г.в</a:t>
                      </a: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.;</a:t>
                      </a:r>
                    </a:p>
                    <a:p>
                      <a:pPr marL="93663" indent="0" algn="l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 Тягач седельный КамАЗ 54115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, 2003 </a:t>
                      </a:r>
                      <a:r>
                        <a:rPr lang="ru-RU" sz="10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г.в</a:t>
                      </a: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.;</a:t>
                      </a:r>
                      <a:endParaRPr lang="en-US" sz="1000" dirty="0" smtClean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93663" indent="0" algn="l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Полуприцеп самосвал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GOEBEL SAKI 32</a:t>
                      </a: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, 1989 </a:t>
                      </a:r>
                      <a:r>
                        <a:rPr lang="ru-RU" sz="10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г.в</a:t>
                      </a: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.;</a:t>
                      </a:r>
                      <a:endParaRPr lang="en-US" sz="1000" dirty="0" smtClean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93663" indent="0" algn="l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Полуприцеп с бортовой 938503,</a:t>
                      </a:r>
                      <a:r>
                        <a:rPr lang="ru-RU" sz="1000" baseline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2005 </a:t>
                      </a:r>
                      <a:r>
                        <a:rPr lang="ru-RU" sz="1000" baseline="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г.в</a:t>
                      </a:r>
                      <a:r>
                        <a:rPr lang="ru-RU" sz="1000" baseline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8615" marR="8615" marT="861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2,8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 Автобус </a:t>
                      </a:r>
                      <a:r>
                        <a:rPr lang="ru-RU" sz="10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Ford</a:t>
                      </a: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Transit</a:t>
                      </a: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Bus</a:t>
                      </a: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, 2014 </a:t>
                      </a:r>
                      <a:r>
                        <a:rPr lang="ru-RU" sz="10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г.в</a:t>
                      </a: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.;</a:t>
                      </a:r>
                    </a:p>
                    <a:p>
                      <a:pPr marL="93663" indent="0" algn="l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 Котел на угле 3 МВт без топки,</a:t>
                      </a:r>
                      <a:r>
                        <a:rPr lang="ru-RU" sz="1000" baseline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2014 </a:t>
                      </a:r>
                      <a:r>
                        <a:rPr lang="ru-RU" sz="1000" baseline="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г.в</a:t>
                      </a:r>
                      <a:r>
                        <a:rPr lang="ru-RU" sz="1000" baseline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8615" marR="8615" marT="861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1,6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22,7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6611778"/>
            <a:ext cx="4067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00000"/>
              </a:lnSpc>
              <a:spcAft>
                <a:spcPts val="0"/>
              </a:spcAft>
            </a:pPr>
            <a:r>
              <a:rPr lang="ru-RU" sz="1000" b="1" i="1" dirty="0" smtClean="0">
                <a:solidFill>
                  <a:schemeClr val="dk1"/>
                </a:solidFill>
                <a:latin typeface="Calibri" panose="020F0502020204030204" pitchFamily="34" charset="0"/>
              </a:rPr>
              <a:t>* Стоимость </a:t>
            </a:r>
            <a:r>
              <a:rPr lang="ru-RU" sz="1000" b="1" i="1" dirty="0">
                <a:solidFill>
                  <a:schemeClr val="dk1"/>
                </a:solidFill>
                <a:latin typeface="Calibri" panose="020F0502020204030204" pitchFamily="34" charset="0"/>
              </a:rPr>
              <a:t>объектов </a:t>
            </a:r>
            <a:r>
              <a:rPr lang="ru-RU" sz="1000" b="1" i="1" dirty="0" smtClean="0">
                <a:solidFill>
                  <a:schemeClr val="dk1"/>
                </a:solidFill>
                <a:latin typeface="Calibri" panose="020F0502020204030204" pitchFamily="34" charset="0"/>
              </a:rPr>
              <a:t>определена залоговой службой Банка</a:t>
            </a:r>
            <a:endParaRPr lang="ru-RU" sz="1000" b="1" i="1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59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395288" y="87901"/>
            <a:ext cx="6769000" cy="465137"/>
          </a:xfr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>
                <a:latin typeface="Calibri" pitchFamily="34" charset="0"/>
              </a:rPr>
              <a:t>Залог Сбербанка – прочие объекты залога (земельные участки)</a:t>
            </a:r>
            <a:endParaRPr lang="ru-RU" altLang="ru-RU" dirty="0">
              <a:latin typeface="Calibri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772325"/>
              </p:ext>
            </p:extLst>
          </p:nvPr>
        </p:nvGraphicFramePr>
        <p:xfrm>
          <a:off x="27475" y="3398467"/>
          <a:ext cx="9009021" cy="3071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4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10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  <a:latin typeface="Calibri" panose="020F0502020204030204" pitchFamily="34" charset="0"/>
                        </a:rPr>
                        <a:t>№ п/п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effectLst/>
                          <a:latin typeface="Calibri" panose="020F0502020204030204" pitchFamily="34" charset="0"/>
                        </a:rPr>
                        <a:t>Наименование имущества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effectLst/>
                          <a:latin typeface="Calibri" panose="020F0502020204030204" pitchFamily="34" charset="0"/>
                        </a:rPr>
                        <a:t>Залоговая стоимость</a:t>
                      </a:r>
                      <a:br>
                        <a:rPr lang="ru-RU" sz="1000" b="1" kern="1200" dirty="0" smtClean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1" kern="1200" dirty="0" smtClean="0">
                          <a:effectLst/>
                          <a:latin typeface="Calibri" panose="020F0502020204030204" pitchFamily="34" charset="0"/>
                        </a:rPr>
                        <a:t>(без НДС), млн. руб.*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59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13 земельных участков (общей площадью 195 соток). Категория земель: Земли населенных пунктов - индивидуальные жилые дома до 3 этажей (включительно). Площадь каждого: 1500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кв.м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. Адрес (местоположение): установлено относительно ориентира, расположенного за пределами участка. Ориентир здание. Участки находятся примерно в 2248 м от ориентира по направлению на северо-восток. Почтовый адрес ориентира: Омская обл., Омский район, с.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Усть-Заостровка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, ул. Заозерная, 13 А.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8615" marR="8615" marT="861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1,95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067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marR="0" indent="0" algn="l" defTabSz="914400" rtl="0" eaLnBrk="1" fontAlgn="b" latinLnBrk="0" hangingPunct="1">
                        <a:lnSpc>
                          <a:spcPts val="15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Земельных участков (общей площадью 152 000 </a:t>
                      </a:r>
                      <a:r>
                        <a:rPr lang="ru-RU" sz="10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кв.м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. (15,2 га)). Категория земель:  Земли </a:t>
                      </a:r>
                      <a:r>
                        <a:rPr lang="ru-RU" sz="10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населенныых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пунктов – для размещения дома индивидуальной жилой застройки (10 земельных участков общей площадью 145257 </a:t>
                      </a:r>
                      <a:r>
                        <a:rPr lang="ru-RU" sz="10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кв.м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.), один земельный участок площадью 6 743 </a:t>
                      </a:r>
                      <a:r>
                        <a:rPr lang="ru-RU" sz="10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кв.м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., категория земель: Земли населенных пунктов – для сельскохозяйственного производства. Адрес (местоположение): установлено относительно ориентира, расположенного за пределами участка. Ориентир здание. Участки находятся примерно в 950 м от ориентира по направлению на северо-восток. Почтовый адрес ориентира: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Омская обл., Омский район, с.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Усть-Заостровка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, ул. Заозерная, 13 А.</a:t>
                      </a:r>
                    </a:p>
                  </a:txBody>
                  <a:tcPr marL="8615" marR="8615" marT="861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7,9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9,85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047" marR="5047" marT="504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6611778"/>
            <a:ext cx="4067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00000"/>
              </a:lnSpc>
              <a:spcAft>
                <a:spcPts val="0"/>
              </a:spcAft>
            </a:pPr>
            <a:r>
              <a:rPr lang="ru-RU" sz="1000" b="1" i="1" dirty="0" smtClean="0">
                <a:solidFill>
                  <a:schemeClr val="dk1"/>
                </a:solidFill>
                <a:latin typeface="Calibri" panose="020F0502020204030204" pitchFamily="34" charset="0"/>
              </a:rPr>
              <a:t>* Стоимость </a:t>
            </a:r>
            <a:r>
              <a:rPr lang="ru-RU" sz="1000" b="1" i="1" dirty="0">
                <a:solidFill>
                  <a:schemeClr val="dk1"/>
                </a:solidFill>
                <a:latin typeface="Calibri" panose="020F0502020204030204" pitchFamily="34" charset="0"/>
              </a:rPr>
              <a:t>объектов </a:t>
            </a:r>
            <a:r>
              <a:rPr lang="ru-RU" sz="1000" b="1" i="1" dirty="0" smtClean="0">
                <a:solidFill>
                  <a:schemeClr val="dk1"/>
                </a:solidFill>
                <a:latin typeface="Calibri" panose="020F0502020204030204" pitchFamily="34" charset="0"/>
              </a:rPr>
              <a:t>определена на основании договоров залога</a:t>
            </a:r>
            <a:endParaRPr lang="ru-RU" sz="1000" b="1" i="1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36875"/>
            <a:ext cx="4320480" cy="262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620688"/>
            <a:ext cx="439248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20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95288" y="87901"/>
            <a:ext cx="6769000" cy="465137"/>
          </a:xfr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>
                <a:latin typeface="Calibri" pitchFamily="34" charset="0"/>
              </a:rPr>
              <a:t>Варианты приобретения имущества</a:t>
            </a:r>
            <a:endParaRPr lang="ru-RU" altLang="ru-RU" dirty="0">
              <a:latin typeface="Calibri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447349"/>
              </p:ext>
            </p:extLst>
          </p:nvPr>
        </p:nvGraphicFramePr>
        <p:xfrm>
          <a:off x="395536" y="764704"/>
          <a:ext cx="8568951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0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Приобретение имущества на торгах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24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Приобретение имущественных прав</a:t>
                      </a:r>
                      <a:br>
                        <a:rPr lang="ru-RU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по договору цессии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Ориентировочная дата проведения первых торгов – 3 квартал 2018 года</a:t>
                      </a: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Ориентировочная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продажная цена на первых торгах – 255,9 млн. руб.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Цена уступаемых прав (требований)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b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договорная.</a:t>
                      </a:r>
                    </a:p>
                    <a:p>
                      <a:pPr algn="just"/>
                      <a:endParaRPr lang="ru-RU" sz="1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Порядок оплаты уступаемых прав (требований) – единовременно или в рассрочку до 6 месяцев.</a:t>
                      </a:r>
                    </a:p>
                    <a:p>
                      <a:pPr algn="just"/>
                      <a:endParaRPr lang="ru-RU" sz="1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Порядок перехода прав (требований) к цессионарию – после полной оплаты</a:t>
                      </a:r>
                    </a:p>
                    <a:p>
                      <a:pPr algn="just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537" y="3249875"/>
            <a:ext cx="8568952" cy="29731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инвестиционной привлекательности:</a:t>
            </a:r>
          </a:p>
          <a:p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Действующий бизнес по выращиванию огурца в закрытом грунте. </a:t>
            </a:r>
          </a:p>
          <a:p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средней урожайности 60 кг/ кв. м. в год прогнозируемая выручка </a:t>
            </a:r>
          </a:p>
          <a:p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 63,5 млн. руб. в год.</a:t>
            </a:r>
          </a:p>
          <a:p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2"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Действующий бизнес по переработке крупы. Прогнозируемая выручка </a:t>
            </a:r>
          </a:p>
          <a:p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от реализации составляет 128 млн. руб. в год.</a:t>
            </a:r>
          </a:p>
          <a:p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Производственные мощности находятся в пределах 20 км. от г. Омска (адрес: Омская область, Омский район, п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Усть-Заостровка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, ул. Заозерная, 13Б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u="sng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Рассматриваются варианты сдачи залоговых объектов в аренду.</a:t>
            </a:r>
            <a:endParaRPr lang="ru-RU" sz="1600" b="1" i="1" u="sng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82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28045</TotalTime>
  <Words>1955</Words>
  <Application>Microsoft Office PowerPoint</Application>
  <PresentationFormat>Экран (4:3)</PresentationFormat>
  <Paragraphs>486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Unicode MS</vt:lpstr>
      <vt:lpstr>Calibri</vt:lpstr>
      <vt:lpstr>Times New Roman</vt:lpstr>
      <vt:lpstr>Wingdings</vt:lpstr>
      <vt:lpstr>ヒラギノ角ゴ Pro W3</vt:lpstr>
      <vt:lpstr>sber_present_gedonizm1</vt:lpstr>
      <vt:lpstr>Коммерческое предложение о приобретении тепличного комплекса и объектов недвижимости, используемых в производстве крупы в Омской области </vt:lpstr>
      <vt:lpstr>Резюме по проекту</vt:lpstr>
      <vt:lpstr>Залог Сбербанка – теплица 1,4 га</vt:lpstr>
      <vt:lpstr>Теплица – Финансовая модель</vt:lpstr>
      <vt:lpstr>Залог Сбербанка – завод по производству крупы</vt:lpstr>
      <vt:lpstr>Крупяной завод – показатели производства</vt:lpstr>
      <vt:lpstr>Залог Сбербанка – прочие объекты залога</vt:lpstr>
      <vt:lpstr>Залог Сбербанка – прочие объекты залога (земельные участки)</vt:lpstr>
      <vt:lpstr>Варианты приобретения имущества</vt:lpstr>
      <vt:lpstr>Контактные лица</vt:lpstr>
    </vt:vector>
  </TitlesOfParts>
  <Company>Test Tester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ДОКЛАДА  ИЛИ ПРЕЗЕНТАЦИИ</dc:title>
  <dc:creator>Test Tester</dc:creator>
  <cp:lastModifiedBy>Шеляпина Марина</cp:lastModifiedBy>
  <cp:revision>845</cp:revision>
  <cp:lastPrinted>2014-11-24T08:56:21Z</cp:lastPrinted>
  <dcterms:created xsi:type="dcterms:W3CDTF">2009-12-17T07:12:41Z</dcterms:created>
  <dcterms:modified xsi:type="dcterms:W3CDTF">2018-02-06T07:19:24Z</dcterms:modified>
</cp:coreProperties>
</file>