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1" r:id="rId5"/>
    <p:sldId id="259" r:id="rId6"/>
    <p:sldId id="262" r:id="rId7"/>
    <p:sldId id="265" r:id="rId8"/>
    <p:sldId id="258" r:id="rId9"/>
    <p:sldId id="266" r:id="rId10"/>
    <p:sldId id="267" r:id="rId11"/>
    <p:sldId id="268" r:id="rId12"/>
    <p:sldId id="269" r:id="rId13"/>
    <p:sldId id="260" r:id="rId14"/>
  </p:sldIdLst>
  <p:sldSz cx="9906000" cy="6858000" type="A4"/>
  <p:notesSz cx="6797675" cy="9926638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33C"/>
    <a:srgbClr val="DF2121"/>
    <a:srgbClr val="FF3300"/>
    <a:srgbClr val="FF0000"/>
    <a:srgbClr val="CC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369" autoAdjust="0"/>
  </p:normalViewPr>
  <p:slideViewPr>
    <p:cSldViewPr>
      <p:cViewPr varScale="1">
        <p:scale>
          <a:sx n="76" d="100"/>
          <a:sy n="76" d="100"/>
        </p:scale>
        <p:origin x="108" y="47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20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AE492-22F7-486D-8D24-7F13476CF5F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21BA5F-BEDA-483B-90BC-255A0A2C026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200" b="1" u="none" baseline="0" dirty="0" smtClean="0">
              <a:solidFill>
                <a:schemeClr val="bg1"/>
              </a:solidFill>
            </a:rPr>
            <a:t>Обозначить проблему</a:t>
          </a:r>
          <a:endParaRPr lang="ru-RU" sz="1200" b="1" u="none" baseline="0" dirty="0">
            <a:solidFill>
              <a:schemeClr val="bg1"/>
            </a:solidFill>
          </a:endParaRPr>
        </a:p>
      </dgm:t>
    </dgm:pt>
    <dgm:pt modelId="{39281243-48D8-4517-B7F5-A3547769E4A2}" type="parTrans" cxnId="{C087E3E1-9EA6-48C7-B195-6F8ABCA9EE9A}">
      <dgm:prSet/>
      <dgm:spPr/>
      <dgm:t>
        <a:bodyPr/>
        <a:lstStyle/>
        <a:p>
          <a:endParaRPr lang="ru-RU"/>
        </a:p>
      </dgm:t>
    </dgm:pt>
    <dgm:pt modelId="{901F419E-82B2-4123-B87D-0089E151C4F5}" type="sibTrans" cxnId="{C087E3E1-9EA6-48C7-B195-6F8ABCA9EE9A}">
      <dgm:prSet/>
      <dgm:spPr/>
      <dgm:t>
        <a:bodyPr/>
        <a:lstStyle/>
        <a:p>
          <a:endParaRPr lang="ru-RU"/>
        </a:p>
      </dgm:t>
    </dgm:pt>
    <dgm:pt modelId="{55769235-6C48-4BDF-AF09-908C5906030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200" b="1" u="none" dirty="0" smtClean="0">
              <a:solidFill>
                <a:schemeClr val="bg1"/>
              </a:solidFill>
            </a:rPr>
            <a:t>Сформировать «идею» проекта</a:t>
          </a:r>
          <a:endParaRPr lang="ru-RU" sz="1200" b="1" u="none" dirty="0">
            <a:solidFill>
              <a:schemeClr val="bg1"/>
            </a:solidFill>
          </a:endParaRPr>
        </a:p>
      </dgm:t>
    </dgm:pt>
    <dgm:pt modelId="{6DB8E5CF-28A0-403D-816C-A1A13FD9B587}" type="parTrans" cxnId="{0056CCFD-8E3D-42D9-9EA5-86131AF4B25D}">
      <dgm:prSet/>
      <dgm:spPr/>
      <dgm:t>
        <a:bodyPr/>
        <a:lstStyle/>
        <a:p>
          <a:endParaRPr lang="ru-RU"/>
        </a:p>
      </dgm:t>
    </dgm:pt>
    <dgm:pt modelId="{A6E0DF3F-2974-49A4-8ECE-B488C12DCD63}" type="sibTrans" cxnId="{0056CCFD-8E3D-42D9-9EA5-86131AF4B25D}">
      <dgm:prSet/>
      <dgm:spPr/>
      <dgm:t>
        <a:bodyPr/>
        <a:lstStyle/>
        <a:p>
          <a:endParaRPr lang="ru-RU"/>
        </a:p>
      </dgm:t>
    </dgm:pt>
    <dgm:pt modelId="{BC87EAB1-0D4E-4339-961D-C943C737977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ctr" rtl="0"/>
          <a:r>
            <a:rPr lang="ru-RU" sz="1000" b="1" u="none" dirty="0" smtClean="0">
              <a:solidFill>
                <a:schemeClr val="bg1"/>
              </a:solidFill>
            </a:rPr>
            <a:t>Оформить заявку и собрать необходимые документы</a:t>
          </a:r>
        </a:p>
      </dgm:t>
    </dgm:pt>
    <dgm:pt modelId="{016B94AE-1C61-4DAE-AB16-939EA4CC53AD}" type="parTrans" cxnId="{2C209A85-66BE-4E43-80AE-7231D2459B8C}">
      <dgm:prSet/>
      <dgm:spPr/>
      <dgm:t>
        <a:bodyPr/>
        <a:lstStyle/>
        <a:p>
          <a:endParaRPr lang="ru-RU"/>
        </a:p>
      </dgm:t>
    </dgm:pt>
    <dgm:pt modelId="{3631154F-B95D-4A3D-91C3-A94512E7D574}" type="sibTrans" cxnId="{2C209A85-66BE-4E43-80AE-7231D2459B8C}">
      <dgm:prSet/>
      <dgm:spPr/>
      <dgm:t>
        <a:bodyPr/>
        <a:lstStyle/>
        <a:p>
          <a:endParaRPr lang="ru-RU"/>
        </a:p>
      </dgm:t>
    </dgm:pt>
    <dgm:pt modelId="{4CFD92C7-10BE-483F-A862-4497743FDE13}">
      <dgm:prSet custT="1"/>
      <dgm:spPr>
        <a:solidFill>
          <a:schemeClr val="accent2"/>
        </a:solidFill>
        <a:ln>
          <a:solidFill>
            <a:srgbClr val="E2AC0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Реализовать проект</a:t>
          </a:r>
          <a:endParaRPr lang="ru-RU" sz="1200" b="1" dirty="0">
            <a:solidFill>
              <a:schemeClr val="bg1"/>
            </a:solidFill>
          </a:endParaRPr>
        </a:p>
      </dgm:t>
    </dgm:pt>
    <dgm:pt modelId="{2A202660-1B48-4720-B16C-5FB773AD3739}" type="parTrans" cxnId="{CA4F92F3-50C4-4B4D-9CAF-2D1FB40637BD}">
      <dgm:prSet/>
      <dgm:spPr/>
      <dgm:t>
        <a:bodyPr/>
        <a:lstStyle/>
        <a:p>
          <a:endParaRPr lang="ru-RU"/>
        </a:p>
      </dgm:t>
    </dgm:pt>
    <dgm:pt modelId="{A185C013-4B95-4864-81D3-918AC4D77702}" type="sibTrans" cxnId="{CA4F92F3-50C4-4B4D-9CAF-2D1FB40637BD}">
      <dgm:prSet/>
      <dgm:spPr/>
      <dgm:t>
        <a:bodyPr/>
        <a:lstStyle/>
        <a:p>
          <a:endParaRPr lang="ru-RU"/>
        </a:p>
      </dgm:t>
    </dgm:pt>
    <dgm:pt modelId="{B5C3CA9E-0D9E-4A3B-8AA4-C5D00B85685E}">
      <dgm:prSet custT="1"/>
      <dgm:spPr>
        <a:solidFill>
          <a:schemeClr val="accent2"/>
        </a:solidFill>
        <a:ln>
          <a:solidFill>
            <a:srgbClr val="E2AC0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Сдать отчет</a:t>
          </a:r>
          <a:endParaRPr lang="ru-RU" sz="1200" b="1" dirty="0">
            <a:solidFill>
              <a:schemeClr val="bg1"/>
            </a:solidFill>
          </a:endParaRPr>
        </a:p>
      </dgm:t>
    </dgm:pt>
    <dgm:pt modelId="{6EA3B039-7227-4663-B0CD-BC373A53B5E9}" type="parTrans" cxnId="{B74B6D4E-DA54-4AA8-A7B7-9CF36573C708}">
      <dgm:prSet/>
      <dgm:spPr/>
      <dgm:t>
        <a:bodyPr/>
        <a:lstStyle/>
        <a:p>
          <a:endParaRPr lang="ru-RU"/>
        </a:p>
      </dgm:t>
    </dgm:pt>
    <dgm:pt modelId="{0F6BCBB9-0724-4588-9265-3DA7258D9480}" type="sibTrans" cxnId="{B74B6D4E-DA54-4AA8-A7B7-9CF36573C708}">
      <dgm:prSet/>
      <dgm:spPr/>
      <dgm:t>
        <a:bodyPr/>
        <a:lstStyle/>
        <a:p>
          <a:endParaRPr lang="ru-RU"/>
        </a:p>
      </dgm:t>
    </dgm:pt>
    <dgm:pt modelId="{A9E29F8A-E9A3-4757-B2BA-AF897A9C8B0F}" type="pres">
      <dgm:prSet presAssocID="{A95AE492-22F7-486D-8D24-7F13476CF5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4AD55C-5633-4512-A8CB-ACB80BCDA7C2}" type="pres">
      <dgm:prSet presAssocID="{ED21BA5F-BEDA-483B-90BC-255A0A2C0266}" presName="parTxOnly" presStyleLbl="node1" presStyleIdx="0" presStyleCnt="5" custScaleX="1143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4E5BB-C776-4056-8A2D-7E13C5447C97}" type="pres">
      <dgm:prSet presAssocID="{901F419E-82B2-4123-B87D-0089E151C4F5}" presName="parTxOnlySpace" presStyleCnt="0"/>
      <dgm:spPr/>
    </dgm:pt>
    <dgm:pt modelId="{98AACA64-FDCA-4F52-9476-B9876DF64EDF}" type="pres">
      <dgm:prSet presAssocID="{55769235-6C48-4BDF-AF09-908C5906030E}" presName="parTxOnly" presStyleLbl="node1" presStyleIdx="1" presStyleCnt="5" custScaleX="1277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1BF25-E2CE-4CC1-BB4B-1E77AB558C3A}" type="pres">
      <dgm:prSet presAssocID="{A6E0DF3F-2974-49A4-8ECE-B488C12DCD63}" presName="parTxOnlySpace" presStyleCnt="0"/>
      <dgm:spPr/>
    </dgm:pt>
    <dgm:pt modelId="{F19CDFD4-758E-4F6F-B9D7-FEDEADA4DB1D}" type="pres">
      <dgm:prSet presAssocID="{BC87EAB1-0D4E-4339-961D-C943C7379776}" presName="parTxOnly" presStyleLbl="node1" presStyleIdx="2" presStyleCnt="5" custScaleX="1245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F257C-3B4C-4318-B59A-E3577EF84B51}" type="pres">
      <dgm:prSet presAssocID="{3631154F-B95D-4A3D-91C3-A94512E7D574}" presName="parTxOnlySpace" presStyleCnt="0"/>
      <dgm:spPr/>
    </dgm:pt>
    <dgm:pt modelId="{64C913F7-DEA0-4669-9E11-BF20D64265C6}" type="pres">
      <dgm:prSet presAssocID="{4CFD92C7-10BE-483F-A862-4497743FDE13}" presName="parTxOnly" presStyleLbl="node1" presStyleIdx="3" presStyleCnt="5" custScaleX="1177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C9B8B-DB63-43A3-A4AD-F7B4C8F82421}" type="pres">
      <dgm:prSet presAssocID="{A185C013-4B95-4864-81D3-918AC4D77702}" presName="parTxOnlySpace" presStyleCnt="0"/>
      <dgm:spPr/>
    </dgm:pt>
    <dgm:pt modelId="{3DE328A8-F932-406B-9C75-DE31A8D15195}" type="pres">
      <dgm:prSet presAssocID="{B5C3CA9E-0D9E-4A3B-8AA4-C5D00B85685E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6B8E09-ED71-4D53-9DD6-CC31ECBB1223}" type="presOf" srcId="{55769235-6C48-4BDF-AF09-908C5906030E}" destId="{98AACA64-FDCA-4F52-9476-B9876DF64EDF}" srcOrd="0" destOrd="0" presId="urn:microsoft.com/office/officeart/2005/8/layout/chevron1"/>
    <dgm:cxn modelId="{009597A3-C6D3-480A-91C9-C3020B397F83}" type="presOf" srcId="{ED21BA5F-BEDA-483B-90BC-255A0A2C0266}" destId="{354AD55C-5633-4512-A8CB-ACB80BCDA7C2}" srcOrd="0" destOrd="0" presId="urn:microsoft.com/office/officeart/2005/8/layout/chevron1"/>
    <dgm:cxn modelId="{6D4F1B68-F4ED-46DE-8963-9E7024323C06}" type="presOf" srcId="{B5C3CA9E-0D9E-4A3B-8AA4-C5D00B85685E}" destId="{3DE328A8-F932-406B-9C75-DE31A8D15195}" srcOrd="0" destOrd="0" presId="urn:microsoft.com/office/officeart/2005/8/layout/chevron1"/>
    <dgm:cxn modelId="{7267D08D-AB69-4B04-A28E-07FD3B938B89}" type="presOf" srcId="{BC87EAB1-0D4E-4339-961D-C943C7379776}" destId="{F19CDFD4-758E-4F6F-B9D7-FEDEADA4DB1D}" srcOrd="0" destOrd="0" presId="urn:microsoft.com/office/officeart/2005/8/layout/chevron1"/>
    <dgm:cxn modelId="{C087E3E1-9EA6-48C7-B195-6F8ABCA9EE9A}" srcId="{A95AE492-22F7-486D-8D24-7F13476CF5F7}" destId="{ED21BA5F-BEDA-483B-90BC-255A0A2C0266}" srcOrd="0" destOrd="0" parTransId="{39281243-48D8-4517-B7F5-A3547769E4A2}" sibTransId="{901F419E-82B2-4123-B87D-0089E151C4F5}"/>
    <dgm:cxn modelId="{3C94B2B7-9255-4A54-AF88-6EFE4CFC7211}" type="presOf" srcId="{A95AE492-22F7-486D-8D24-7F13476CF5F7}" destId="{A9E29F8A-E9A3-4757-B2BA-AF897A9C8B0F}" srcOrd="0" destOrd="0" presId="urn:microsoft.com/office/officeart/2005/8/layout/chevron1"/>
    <dgm:cxn modelId="{CA4F92F3-50C4-4B4D-9CAF-2D1FB40637BD}" srcId="{A95AE492-22F7-486D-8D24-7F13476CF5F7}" destId="{4CFD92C7-10BE-483F-A862-4497743FDE13}" srcOrd="3" destOrd="0" parTransId="{2A202660-1B48-4720-B16C-5FB773AD3739}" sibTransId="{A185C013-4B95-4864-81D3-918AC4D77702}"/>
    <dgm:cxn modelId="{59CFBC97-A7FB-49C3-A660-E686E588396E}" type="presOf" srcId="{4CFD92C7-10BE-483F-A862-4497743FDE13}" destId="{64C913F7-DEA0-4669-9E11-BF20D64265C6}" srcOrd="0" destOrd="0" presId="urn:microsoft.com/office/officeart/2005/8/layout/chevron1"/>
    <dgm:cxn modelId="{0056CCFD-8E3D-42D9-9EA5-86131AF4B25D}" srcId="{A95AE492-22F7-486D-8D24-7F13476CF5F7}" destId="{55769235-6C48-4BDF-AF09-908C5906030E}" srcOrd="1" destOrd="0" parTransId="{6DB8E5CF-28A0-403D-816C-A1A13FD9B587}" sibTransId="{A6E0DF3F-2974-49A4-8ECE-B488C12DCD63}"/>
    <dgm:cxn modelId="{B74B6D4E-DA54-4AA8-A7B7-9CF36573C708}" srcId="{A95AE492-22F7-486D-8D24-7F13476CF5F7}" destId="{B5C3CA9E-0D9E-4A3B-8AA4-C5D00B85685E}" srcOrd="4" destOrd="0" parTransId="{6EA3B039-7227-4663-B0CD-BC373A53B5E9}" sibTransId="{0F6BCBB9-0724-4588-9265-3DA7258D9480}"/>
    <dgm:cxn modelId="{2C209A85-66BE-4E43-80AE-7231D2459B8C}" srcId="{A95AE492-22F7-486D-8D24-7F13476CF5F7}" destId="{BC87EAB1-0D4E-4339-961D-C943C7379776}" srcOrd="2" destOrd="0" parTransId="{016B94AE-1C61-4DAE-AB16-939EA4CC53AD}" sibTransId="{3631154F-B95D-4A3D-91C3-A94512E7D574}"/>
    <dgm:cxn modelId="{8C6EA140-A02B-4633-B3E1-697518B39A04}" type="presParOf" srcId="{A9E29F8A-E9A3-4757-B2BA-AF897A9C8B0F}" destId="{354AD55C-5633-4512-A8CB-ACB80BCDA7C2}" srcOrd="0" destOrd="0" presId="urn:microsoft.com/office/officeart/2005/8/layout/chevron1"/>
    <dgm:cxn modelId="{7D0EADAD-95C4-41B6-845F-6B911AFE81D5}" type="presParOf" srcId="{A9E29F8A-E9A3-4757-B2BA-AF897A9C8B0F}" destId="{C9D4E5BB-C776-4056-8A2D-7E13C5447C97}" srcOrd="1" destOrd="0" presId="urn:microsoft.com/office/officeart/2005/8/layout/chevron1"/>
    <dgm:cxn modelId="{9575C948-9CED-4252-987D-77954BEADD19}" type="presParOf" srcId="{A9E29F8A-E9A3-4757-B2BA-AF897A9C8B0F}" destId="{98AACA64-FDCA-4F52-9476-B9876DF64EDF}" srcOrd="2" destOrd="0" presId="urn:microsoft.com/office/officeart/2005/8/layout/chevron1"/>
    <dgm:cxn modelId="{947FA9BD-5FF4-441B-A4FF-5DB58C51C641}" type="presParOf" srcId="{A9E29F8A-E9A3-4757-B2BA-AF897A9C8B0F}" destId="{9B61BF25-E2CE-4CC1-BB4B-1E77AB558C3A}" srcOrd="3" destOrd="0" presId="urn:microsoft.com/office/officeart/2005/8/layout/chevron1"/>
    <dgm:cxn modelId="{DB8DBDCE-D108-4035-8555-F42E302E9913}" type="presParOf" srcId="{A9E29F8A-E9A3-4757-B2BA-AF897A9C8B0F}" destId="{F19CDFD4-758E-4F6F-B9D7-FEDEADA4DB1D}" srcOrd="4" destOrd="0" presId="urn:microsoft.com/office/officeart/2005/8/layout/chevron1"/>
    <dgm:cxn modelId="{99C3935F-861B-4E57-9201-B658AF5FA2FD}" type="presParOf" srcId="{A9E29F8A-E9A3-4757-B2BA-AF897A9C8B0F}" destId="{1AEF257C-3B4C-4318-B59A-E3577EF84B51}" srcOrd="5" destOrd="0" presId="urn:microsoft.com/office/officeart/2005/8/layout/chevron1"/>
    <dgm:cxn modelId="{9E2C7555-BAEC-46FB-B0E9-AAED209C332A}" type="presParOf" srcId="{A9E29F8A-E9A3-4757-B2BA-AF897A9C8B0F}" destId="{64C913F7-DEA0-4669-9E11-BF20D64265C6}" srcOrd="6" destOrd="0" presId="urn:microsoft.com/office/officeart/2005/8/layout/chevron1"/>
    <dgm:cxn modelId="{2B5BD682-2EED-4E04-A3A6-6F27AD98BD57}" type="presParOf" srcId="{A9E29F8A-E9A3-4757-B2BA-AF897A9C8B0F}" destId="{E51C9B8B-DB63-43A3-A4AD-F7B4C8F82421}" srcOrd="7" destOrd="0" presId="urn:microsoft.com/office/officeart/2005/8/layout/chevron1"/>
    <dgm:cxn modelId="{0BA0381C-ED51-442E-BBDC-91CE8299CE02}" type="presParOf" srcId="{A9E29F8A-E9A3-4757-B2BA-AF897A9C8B0F}" destId="{3DE328A8-F932-406B-9C75-DE31A8D1519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AD55C-5633-4512-A8CB-ACB80BCDA7C2}">
      <dsp:nvSpPr>
        <dsp:cNvPr id="0" name=""/>
        <dsp:cNvSpPr/>
      </dsp:nvSpPr>
      <dsp:spPr>
        <a:xfrm>
          <a:off x="1977" y="389218"/>
          <a:ext cx="1734529" cy="606558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baseline="0" dirty="0" smtClean="0">
              <a:solidFill>
                <a:schemeClr val="bg1"/>
              </a:solidFill>
            </a:rPr>
            <a:t>Обозначить проблему</a:t>
          </a:r>
          <a:endParaRPr lang="ru-RU" sz="1200" b="1" u="none" kern="1200" baseline="0" dirty="0">
            <a:solidFill>
              <a:schemeClr val="bg1"/>
            </a:solidFill>
          </a:endParaRPr>
        </a:p>
      </dsp:txBody>
      <dsp:txXfrm>
        <a:off x="305256" y="389218"/>
        <a:ext cx="1127971" cy="606558"/>
      </dsp:txXfrm>
    </dsp:sp>
    <dsp:sp modelId="{98AACA64-FDCA-4F52-9476-B9876DF64EDF}">
      <dsp:nvSpPr>
        <dsp:cNvPr id="0" name=""/>
        <dsp:cNvSpPr/>
      </dsp:nvSpPr>
      <dsp:spPr>
        <a:xfrm>
          <a:off x="1584867" y="389218"/>
          <a:ext cx="1937362" cy="606558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dirty="0" smtClean="0">
              <a:solidFill>
                <a:schemeClr val="bg1"/>
              </a:solidFill>
            </a:rPr>
            <a:t>Сформировать «идею» проекта</a:t>
          </a:r>
          <a:endParaRPr lang="ru-RU" sz="1200" b="1" u="none" kern="1200" dirty="0">
            <a:solidFill>
              <a:schemeClr val="bg1"/>
            </a:solidFill>
          </a:endParaRPr>
        </a:p>
      </dsp:txBody>
      <dsp:txXfrm>
        <a:off x="1888146" y="389218"/>
        <a:ext cx="1330804" cy="606558"/>
      </dsp:txXfrm>
    </dsp:sp>
    <dsp:sp modelId="{F19CDFD4-758E-4F6F-B9D7-FEDEADA4DB1D}">
      <dsp:nvSpPr>
        <dsp:cNvPr id="0" name=""/>
        <dsp:cNvSpPr/>
      </dsp:nvSpPr>
      <dsp:spPr>
        <a:xfrm>
          <a:off x="3370590" y="389218"/>
          <a:ext cx="1888261" cy="606558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u="none" kern="1200" dirty="0" smtClean="0">
              <a:solidFill>
                <a:schemeClr val="bg1"/>
              </a:solidFill>
            </a:rPr>
            <a:t>Оформить заявку и собрать необходимые документы</a:t>
          </a:r>
        </a:p>
      </dsp:txBody>
      <dsp:txXfrm>
        <a:off x="3673869" y="389218"/>
        <a:ext cx="1281703" cy="606558"/>
      </dsp:txXfrm>
    </dsp:sp>
    <dsp:sp modelId="{64C913F7-DEA0-4669-9E11-BF20D64265C6}">
      <dsp:nvSpPr>
        <dsp:cNvPr id="0" name=""/>
        <dsp:cNvSpPr/>
      </dsp:nvSpPr>
      <dsp:spPr>
        <a:xfrm>
          <a:off x="5107213" y="389218"/>
          <a:ext cx="1785571" cy="606558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rgbClr val="E2A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Реализовать проект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5410492" y="389218"/>
        <a:ext cx="1179013" cy="606558"/>
      </dsp:txXfrm>
    </dsp:sp>
    <dsp:sp modelId="{3DE328A8-F932-406B-9C75-DE31A8D15195}">
      <dsp:nvSpPr>
        <dsp:cNvPr id="0" name=""/>
        <dsp:cNvSpPr/>
      </dsp:nvSpPr>
      <dsp:spPr>
        <a:xfrm>
          <a:off x="6741145" y="389218"/>
          <a:ext cx="1516396" cy="606558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rgbClr val="E2A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Сдать отчет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044424" y="389218"/>
        <a:ext cx="909838" cy="606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97BA6-2827-41F6-8F17-2AE400D99549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829A0-1E3F-412F-B938-C4B003012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95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6000A-C007-47A6-8052-20BC353FD599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8DA8F-D50D-4365-A467-28E09F6EA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48544" y="2348880"/>
            <a:ext cx="8420100" cy="1470025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ТЕМА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ru-RU" dirty="0"/>
          </a:p>
        </p:txBody>
      </p:sp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6105128" y="270986"/>
            <a:ext cx="3499619" cy="53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2800" b="0" i="0" dirty="0">
                <a:solidFill>
                  <a:schemeClr val="bg1"/>
                </a:solidFill>
                <a:latin typeface="Tahoma" pitchFamily="34" charset="0"/>
              </a:rPr>
              <a:t>Всегда в движении!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40832" cy="108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71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8501" y="404664"/>
            <a:ext cx="8814979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НАИМЕНОВАНИЕ РАЗДЕЛА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52728"/>
            <a:ext cx="432047" cy="26064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2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1</a:t>
            </a:r>
            <a:endParaRPr lang="ru-RU" dirty="0"/>
          </a:p>
        </p:txBody>
      </p:sp>
      <p:cxnSp>
        <p:nvCxnSpPr>
          <p:cNvPr id="34" name="Прямая соединительная линия 33"/>
          <p:cNvCxnSpPr/>
          <p:nvPr userDrawn="1"/>
        </p:nvCxnSpPr>
        <p:spPr>
          <a:xfrm>
            <a:off x="8955086" y="6525344"/>
            <a:ext cx="966466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344488" y="332656"/>
            <a:ext cx="0" cy="576064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352872" y="3717032"/>
            <a:ext cx="9280648" cy="1800200"/>
          </a:xfrm>
        </p:spPr>
        <p:txBody>
          <a:bodyPr>
            <a:noAutofit/>
          </a:bodyPr>
          <a:lstStyle>
            <a:lvl1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Блок текста (рекомендуемый размер шрифта 16)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488504" y="836712"/>
            <a:ext cx="87849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9645"/>
            <a:ext cx="1691679" cy="55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69902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8501" y="404664"/>
            <a:ext cx="8814979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8" name="Рисунок 27"/>
          <p:cNvSpPr>
            <a:spLocks noGrp="1"/>
          </p:cNvSpPr>
          <p:nvPr>
            <p:ph type="pic" sz="quarter" idx="13"/>
          </p:nvPr>
        </p:nvSpPr>
        <p:spPr>
          <a:xfrm>
            <a:off x="542925" y="1484313"/>
            <a:ext cx="208597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36" name="Рисунок 27"/>
          <p:cNvSpPr>
            <a:spLocks noGrp="1"/>
          </p:cNvSpPr>
          <p:nvPr>
            <p:ph type="pic" sz="quarter" idx="14"/>
          </p:nvPr>
        </p:nvSpPr>
        <p:spPr>
          <a:xfrm>
            <a:off x="2771775" y="1484313"/>
            <a:ext cx="208597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39" name="Рисунок 27"/>
          <p:cNvSpPr>
            <a:spLocks noGrp="1"/>
          </p:cNvSpPr>
          <p:nvPr>
            <p:ph type="pic" sz="quarter" idx="15"/>
          </p:nvPr>
        </p:nvSpPr>
        <p:spPr>
          <a:xfrm>
            <a:off x="5010150" y="1484313"/>
            <a:ext cx="208597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40" name="Рисунок 27"/>
          <p:cNvSpPr>
            <a:spLocks noGrp="1"/>
          </p:cNvSpPr>
          <p:nvPr>
            <p:ph type="pic" sz="quarter" idx="16"/>
          </p:nvPr>
        </p:nvSpPr>
        <p:spPr>
          <a:xfrm>
            <a:off x="7248525" y="1484313"/>
            <a:ext cx="208597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344488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>
            <a:off x="8955086" y="6525344"/>
            <a:ext cx="966466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52728"/>
            <a:ext cx="432047" cy="26064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2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1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 flipH="1">
            <a:off x="488504" y="836712"/>
            <a:ext cx="8784976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9645"/>
            <a:ext cx="1691679" cy="55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87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62080" y="1196752"/>
            <a:ext cx="6551159" cy="306265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592" indent="0">
              <a:buNone/>
              <a:defRPr sz="16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4"/>
            <a:r>
              <a:rPr lang="ru-RU" dirty="0" smtClean="0"/>
              <a:t>Рисунок, карта, фото, диаграмма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8955086" y="6525344"/>
            <a:ext cx="966466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8501" y="404664"/>
            <a:ext cx="8814979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44488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52728"/>
            <a:ext cx="432047" cy="26064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2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1</a:t>
            </a:r>
            <a:endParaRPr lang="ru-RU" dirty="0"/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60512" y="4436517"/>
            <a:ext cx="8877807" cy="1512763"/>
          </a:xfrm>
        </p:spPr>
        <p:txBody>
          <a:bodyPr>
            <a:normAutofit/>
          </a:bodyPr>
          <a:lstStyle>
            <a:lvl1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Блок текста (рекомендуемый размер шрифта 16)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 flipH="1">
            <a:off x="488504" y="836712"/>
            <a:ext cx="8784976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9645"/>
            <a:ext cx="1691679" cy="55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1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62080" y="1196752"/>
            <a:ext cx="8783408" cy="480399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592" indent="0">
              <a:buNone/>
              <a:defRPr sz="16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4"/>
            <a:r>
              <a:rPr lang="ru-RU" dirty="0" smtClean="0"/>
              <a:t>Рисунок, карта, фото, диаграмма, видео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8955086" y="6525344"/>
            <a:ext cx="966466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8501" y="404664"/>
            <a:ext cx="8814979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344488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52728"/>
            <a:ext cx="432047" cy="26064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2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1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H="1">
            <a:off x="488504" y="836712"/>
            <a:ext cx="8784976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9645"/>
            <a:ext cx="1691679" cy="55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13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-1" y="5733256"/>
            <a:ext cx="9906001" cy="66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chemeClr val="bg1"/>
                </a:solidFill>
              </a:rPr>
              <a:t>Всегда в движении!</a:t>
            </a:r>
            <a:endParaRPr lang="ru-RU" altLang="ru-RU" sz="3600" b="1" i="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40832" cy="108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Мои документы\!Презентации\!Шаблоны, рекомендации\Фон финального слайда.png"/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00"/>
            <a:ext cx="9907200" cy="44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79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14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8" r:id="rId5"/>
    <p:sldLayoutId id="2147483657" r:id="rId6"/>
  </p:sldLayoutIdLst>
  <p:hf hdr="0" dt="0"/>
  <p:txStyles>
    <p:titleStyle>
      <a:lvl1pPr algn="ctr" defTabSz="914296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7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11" Type="http://schemas.openxmlformats.org/officeDocument/2006/relationships/diagramColors" Target="../diagrams/colors1.xml"/><Relationship Id="rId5" Type="http://schemas.microsoft.com/office/2007/relationships/hdphoto" Target="../media/hdphoto2.wdp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1.jpeg"/><Relationship Id="rId9" Type="http://schemas.openxmlformats.org/officeDocument/2006/relationships/diagramLayout" Target="../diagrams/layout1.xml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olganp.lukoil.ru/ru/Responsibility/SocialProject/Participation" TargetMode="External"/><Relationship Id="rId2" Type="http://schemas.openxmlformats.org/officeDocument/2006/relationships/hyperlink" Target="mailto:pr@lukoil-volga.r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3000" b="1" dirty="0"/>
              <a:t>Презентация Конкурса социальных и культурных проектов</a:t>
            </a:r>
            <a:br>
              <a:rPr lang="ru-RU" altLang="ru-RU" sz="3000" b="1" dirty="0"/>
            </a:br>
            <a:r>
              <a:rPr lang="ru-RU" altLang="ru-RU" sz="3000" b="1" dirty="0" smtClean="0"/>
              <a:t>ООО «ЛУКОЙЛ-Волганефтепродукт</a:t>
            </a:r>
            <a:r>
              <a:rPr lang="ru-RU" altLang="ru-RU" sz="3000" b="1" dirty="0"/>
              <a:t>»</a:t>
            </a:r>
            <a:endParaRPr lang="ru-RU" sz="3000" dirty="0"/>
          </a:p>
        </p:txBody>
      </p:sp>
      <p:sp>
        <p:nvSpPr>
          <p:cNvPr id="3" name="Текст 11"/>
          <p:cNvSpPr txBox="1">
            <a:spLocks/>
          </p:cNvSpPr>
          <p:nvPr/>
        </p:nvSpPr>
        <p:spPr>
          <a:xfrm>
            <a:off x="3306192" y="5645596"/>
            <a:ext cx="6264696" cy="1080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866" indent="-285717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7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Анна Руденко</a:t>
            </a:r>
          </a:p>
          <a:p>
            <a:r>
              <a:rPr lang="ru-RU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Начальник Центра общественных связей </a:t>
            </a:r>
          </a:p>
          <a:p>
            <a:r>
              <a:rPr lang="ru-RU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ООО «ЛУКОЙЛ-Волганефтепродукт»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750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97352"/>
            <a:ext cx="432047" cy="260648"/>
          </a:xfrm>
          <a:prstGeom prst="rect">
            <a:avLst/>
          </a:prstGeom>
        </p:spPr>
        <p:txBody>
          <a:bodyPr/>
          <a:lstStyle/>
          <a:p>
            <a:fld id="{15199DB0-7745-4263-837B-06CA714E71D8}" type="slidenum">
              <a:rPr lang="ru-RU" smtClean="0"/>
              <a:t>1</a:t>
            </a:fld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4294967295"/>
          </p:nvPr>
        </p:nvSpPr>
        <p:spPr>
          <a:xfrm>
            <a:off x="416496" y="4437112"/>
            <a:ext cx="9345488" cy="1872208"/>
          </a:xfrm>
        </p:spPr>
        <p:txBody>
          <a:bodyPr>
            <a:normAutofit fontScale="92500" lnSpcReduction="20000"/>
          </a:bodyPr>
          <a:lstStyle/>
          <a:p>
            <a:pPr marL="177800" indent="-177800"/>
            <a:r>
              <a:rPr lang="ru-RU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Конкурс проходит в </a:t>
            </a:r>
            <a:r>
              <a:rPr lang="ru-RU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7 регионах </a:t>
            </a:r>
            <a:r>
              <a:rPr lang="ru-RU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присутствия </a:t>
            </a:r>
            <a:r>
              <a:rPr lang="ru-RU" sz="1800" dirty="0"/>
              <a:t>ООО «</a:t>
            </a:r>
            <a:r>
              <a:rPr lang="ru-RU" sz="1800" dirty="0" smtClean="0"/>
              <a:t>ЛУКОЙЛ-Волганефтепродукт»: </a:t>
            </a:r>
            <a:r>
              <a:rPr lang="ru-RU" sz="1800" b="1" dirty="0"/>
              <a:t>Владимирская, Вологодская, Нижегородская, Ярославская области, республики Чувашия, Марий Эл, </a:t>
            </a:r>
            <a:r>
              <a:rPr lang="ru-RU" sz="1800" b="1" dirty="0" smtClean="0"/>
              <a:t>Мордовия</a:t>
            </a:r>
          </a:p>
          <a:p>
            <a:pPr marL="177800" indent="-177800"/>
            <a:endParaRPr lang="ru-RU" sz="1800" dirty="0" smtClean="0"/>
          </a:p>
          <a:p>
            <a:pPr marL="177800" indent="-177800"/>
            <a:r>
              <a:rPr lang="ru-RU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3 номинации</a:t>
            </a:r>
            <a:r>
              <a:rPr lang="ru-RU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800" dirty="0"/>
              <a:t>«Духовность и культура», «Спорт» и «Экология</a:t>
            </a:r>
            <a:r>
              <a:rPr lang="ru-RU" sz="1800" dirty="0" smtClean="0"/>
              <a:t>»</a:t>
            </a:r>
          </a:p>
          <a:p>
            <a:pPr marL="177800" indent="-177800"/>
            <a:endParaRPr lang="ru-RU" sz="1800" dirty="0"/>
          </a:p>
          <a:p>
            <a:pPr marL="177800" indent="-177800"/>
            <a:r>
              <a:rPr lang="ru-RU" sz="1800" dirty="0" smtClean="0"/>
              <a:t>Прием заявок </a:t>
            </a:r>
            <a:r>
              <a:rPr lang="ru-RU" sz="1800" b="1" dirty="0" smtClean="0"/>
              <a:t>до 15 мая 2017</a:t>
            </a:r>
          </a:p>
          <a:p>
            <a:pPr marL="177800" indent="-177800"/>
            <a:endParaRPr lang="ru-RU" sz="1800" dirty="0"/>
          </a:p>
          <a:p>
            <a:pPr marL="0" indent="0">
              <a:buNone/>
            </a:pPr>
            <a:endParaRPr lang="ru-RU" sz="1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8083" y="1675641"/>
            <a:ext cx="1349564" cy="4616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Заявок на конкурс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9006" y="1688341"/>
            <a:ext cx="883146" cy="4616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2400" b="0" dirty="0" smtClean="0">
                <a:solidFill>
                  <a:srgbClr val="D223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1800</a:t>
            </a:r>
            <a:endParaRPr lang="ru-RU" sz="2400" b="0" dirty="0">
              <a:solidFill>
                <a:srgbClr val="D223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9943" y="3276223"/>
            <a:ext cx="1349564" cy="27698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Победителей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9217" y="3195226"/>
            <a:ext cx="768866" cy="4616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2400" b="0" dirty="0" smtClean="0">
                <a:solidFill>
                  <a:srgbClr val="D223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470</a:t>
            </a:r>
            <a:endParaRPr lang="ru-RU" sz="2400" b="0" dirty="0">
              <a:solidFill>
                <a:srgbClr val="D223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458501" y="404664"/>
            <a:ext cx="8742971" cy="410448"/>
          </a:xfrm>
        </p:spPr>
        <p:txBody>
          <a:bodyPr/>
          <a:lstStyle/>
          <a:p>
            <a:r>
              <a:rPr lang="ru-RU" sz="2500" dirty="0"/>
              <a:t>Конкурс социальных и культурных </a:t>
            </a:r>
            <a:r>
              <a:rPr lang="ru-RU" sz="2500" dirty="0" smtClean="0"/>
              <a:t>проектов</a:t>
            </a:r>
            <a:endParaRPr lang="ru-RU" sz="2500" dirty="0"/>
          </a:p>
        </p:txBody>
      </p:sp>
      <p:pic>
        <p:nvPicPr>
          <p:cNvPr id="1026" name="Picture 2" descr="\\c-nnvfs01.corp.lukoil.com\advertisement$\Ксюша\_2017\04_апрель\Презентация КСКП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418" y="1679000"/>
            <a:ext cx="606592" cy="60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01" y="3056557"/>
            <a:ext cx="560263" cy="73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1006145"/>
            <a:ext cx="4601649" cy="3062288"/>
          </a:xfrm>
        </p:spPr>
      </p:pic>
      <p:sp>
        <p:nvSpPr>
          <p:cNvPr id="27" name="Прямоугольник 26"/>
          <p:cNvSpPr/>
          <p:nvPr/>
        </p:nvSpPr>
        <p:spPr>
          <a:xfrm>
            <a:off x="6084714" y="1076354"/>
            <a:ext cx="3116757" cy="3077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за 2007-2016 гг.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\\c-nnvfs01.corp.lukoil.com\advertisement$\Ксюша\_2017\04_апрель\Презентация КСКП\more_or_equal-51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 t="9871" r="12414" b="25958"/>
          <a:stretch/>
        </p:blipFill>
        <p:spPr bwMode="auto">
          <a:xfrm>
            <a:off x="6583812" y="3291849"/>
            <a:ext cx="298082" cy="2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1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0476" y="404664"/>
            <a:ext cx="8814979" cy="410448"/>
          </a:xfrm>
        </p:spPr>
        <p:txBody>
          <a:bodyPr/>
          <a:lstStyle/>
          <a:p>
            <a:r>
              <a:rPr lang="ru-RU" sz="2300" dirty="0"/>
              <a:t>Участие в Конкурсе социальных и </a:t>
            </a:r>
            <a:r>
              <a:rPr lang="ru-RU" sz="2300" dirty="0" smtClean="0"/>
              <a:t>культурных проектов - 2017</a:t>
            </a:r>
            <a:endParaRPr lang="ru-RU" sz="2300" dirty="0"/>
          </a:p>
        </p:txBody>
      </p:sp>
      <p:sp>
        <p:nvSpPr>
          <p:cNvPr id="37" name="TextBox 36"/>
          <p:cNvSpPr txBox="1"/>
          <p:nvPr/>
        </p:nvSpPr>
        <p:spPr>
          <a:xfrm>
            <a:off x="309186" y="1083990"/>
            <a:ext cx="9036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none" dirty="0" smtClean="0"/>
              <a:t>Цель:</a:t>
            </a:r>
            <a:r>
              <a:rPr lang="ru-RU" sz="2000" u="none" dirty="0" smtClean="0"/>
              <a:t> </a:t>
            </a:r>
            <a:r>
              <a:rPr lang="ru-RU" sz="2000" dirty="0" smtClean="0"/>
              <a:t>поддержка </a:t>
            </a:r>
            <a:r>
              <a:rPr lang="ru-RU" sz="2000" dirty="0"/>
              <a:t>проектов и инициатив местных сообществ в решении актуальных проблем </a:t>
            </a:r>
            <a:r>
              <a:rPr lang="ru-RU" sz="2000" dirty="0" smtClean="0"/>
              <a:t>территорий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u="none" dirty="0" smtClean="0"/>
              <a:t>Участники: </a:t>
            </a:r>
            <a:r>
              <a:rPr lang="ru-RU" sz="2000" u="none" dirty="0" smtClean="0"/>
              <a:t>общественные </a:t>
            </a:r>
            <a:r>
              <a:rPr lang="ru-RU" sz="2000" u="none" dirty="0"/>
              <a:t>организации и муниципальные </a:t>
            </a:r>
            <a:r>
              <a:rPr lang="ru-RU" sz="2000" u="none" dirty="0" smtClean="0"/>
              <a:t>образования</a:t>
            </a:r>
          </a:p>
        </p:txBody>
      </p:sp>
      <p:pic>
        <p:nvPicPr>
          <p:cNvPr id="38" name="Picture 2" descr="\\c-nnvfs01.corp.lukoil.com\advertisement$\КСЮША\light-bulb-clip-art-3193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6" y="3414578"/>
            <a:ext cx="1190625" cy="11713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\\c-nnvfs01.corp.lukoil.com\advertisement$\КСЮША\ques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400157"/>
            <a:ext cx="1200150" cy="12001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\\c-nnvfs01.corp.lukoil.com\advertisement$\КСЮША\59820985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28" y="3429000"/>
            <a:ext cx="1266076" cy="11713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1879347" y="2695525"/>
            <a:ext cx="5895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none" dirty="0">
                <a:solidFill>
                  <a:srgbClr val="C00000"/>
                </a:solidFill>
              </a:rPr>
              <a:t>Конкурсантам необходимо</a:t>
            </a:r>
            <a:r>
              <a:rPr lang="ru-RU" b="1" u="none" dirty="0" smtClean="0">
                <a:solidFill>
                  <a:srgbClr val="C00000"/>
                </a:solidFill>
              </a:rPr>
              <a:t>:</a:t>
            </a:r>
            <a:endParaRPr lang="ru-RU" b="1" u="none" dirty="0">
              <a:solidFill>
                <a:srgbClr val="C00000"/>
              </a:solidFill>
            </a:endParaRPr>
          </a:p>
        </p:txBody>
      </p:sp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2235149966"/>
              </p:ext>
            </p:extLst>
          </p:nvPr>
        </p:nvGraphicFramePr>
        <p:xfrm>
          <a:off x="890340" y="4653136"/>
          <a:ext cx="8259519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5" name="Picture 4" descr="http://bitnet.ru/assets/files/2015/09/bezymyannyy_2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2" y="3459609"/>
            <a:ext cx="1330403" cy="11239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http://sovetclub.ru/tim/02f0f9accd6d3660b441905d46a2a2d9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96" y="3467095"/>
            <a:ext cx="1333033" cy="10951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97352"/>
            <a:ext cx="432047" cy="260648"/>
          </a:xfrm>
          <a:prstGeom prst="rect">
            <a:avLst/>
          </a:prstGeom>
        </p:spPr>
        <p:txBody>
          <a:bodyPr/>
          <a:lstStyle/>
          <a:p>
            <a:fld id="{15199DB0-7745-4263-837B-06CA714E71D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24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/>
              <a:t>Изучение проектов </a:t>
            </a:r>
            <a:r>
              <a:rPr lang="ru-RU" sz="2500" dirty="0" smtClean="0"/>
              <a:t>Конкурса</a:t>
            </a:r>
            <a:endParaRPr lang="ru-RU" sz="2500" dirty="0"/>
          </a:p>
        </p:txBody>
      </p:sp>
      <p:sp>
        <p:nvSpPr>
          <p:cNvPr id="15" name="TextBox 14"/>
          <p:cNvSpPr txBox="1"/>
          <p:nvPr/>
        </p:nvSpPr>
        <p:spPr>
          <a:xfrm>
            <a:off x="362675" y="1056936"/>
            <a:ext cx="476756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ru-RU" sz="1500" u="none" dirty="0"/>
              <a:t>Прием заявок на участие в </a:t>
            </a:r>
            <a:r>
              <a:rPr lang="ru-RU" sz="1500" u="none" dirty="0" smtClean="0"/>
              <a:t>Конкурс </a:t>
            </a:r>
            <a:r>
              <a:rPr lang="ru-RU" sz="1500" b="1" u="none" dirty="0"/>
              <a:t>заканчивается </a:t>
            </a:r>
            <a:r>
              <a:rPr lang="ru-RU" sz="1500" b="1" u="none" dirty="0" smtClean="0"/>
              <a:t>15 мая 2017.</a:t>
            </a:r>
            <a:endParaRPr lang="ru-RU" sz="1500" u="none" dirty="0" smtClean="0"/>
          </a:p>
          <a:p>
            <a:pPr indent="266700" algn="just"/>
            <a:endParaRPr lang="ru-RU" sz="1000" u="none" dirty="0" smtClean="0"/>
          </a:p>
          <a:p>
            <a:pPr indent="266700" algn="just"/>
            <a:r>
              <a:rPr lang="ru-RU" sz="1500" u="none" dirty="0" smtClean="0"/>
              <a:t>После этого проекты оцениваются Экспертным советом, состоящим из авторитетных лиц всех регионов, участвующих в Конкурсе. </a:t>
            </a:r>
          </a:p>
          <a:p>
            <a:pPr indent="266700" algn="just"/>
            <a:endParaRPr lang="ru-RU" sz="1000" u="none" dirty="0" smtClean="0"/>
          </a:p>
          <a:p>
            <a:pPr indent="266700" algn="just"/>
            <a:r>
              <a:rPr lang="ru-RU" sz="1500" b="1" u="none" dirty="0" smtClean="0"/>
              <a:t>Итоги </a:t>
            </a:r>
            <a:r>
              <a:rPr lang="ru-RU" sz="1500" b="1" u="none" dirty="0"/>
              <a:t>подводятся в </a:t>
            </a:r>
            <a:r>
              <a:rPr lang="ru-RU" sz="1500" b="1" u="none" dirty="0" smtClean="0"/>
              <a:t>конце мая – начале июне.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7115" y="3187925"/>
            <a:ext cx="396182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1500" b="1" u="none" dirty="0" smtClean="0"/>
              <a:t>В </a:t>
            </a:r>
            <a:r>
              <a:rPr lang="ru-RU" sz="1500" b="1" u="none" dirty="0"/>
              <a:t>процессе оценки проектов участники Экспертного совета руководствуются основными условиями: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u="none" dirty="0"/>
              <a:t>значимость и актуальность </a:t>
            </a:r>
            <a:r>
              <a:rPr lang="ru-RU" sz="1500" u="none" dirty="0" smtClean="0"/>
              <a:t>проектов; </a:t>
            </a:r>
          </a:p>
          <a:p>
            <a:pPr algn="just"/>
            <a:endParaRPr lang="ru-RU" sz="1500" u="none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u="none" dirty="0" smtClean="0"/>
              <a:t>строгое </a:t>
            </a:r>
            <a:r>
              <a:rPr lang="ru-RU" sz="1500" u="none" dirty="0"/>
              <a:t>соответствие </a:t>
            </a:r>
            <a:r>
              <a:rPr lang="ru-RU" sz="1500" u="none" dirty="0" smtClean="0"/>
              <a:t>номинациям;</a:t>
            </a:r>
          </a:p>
          <a:p>
            <a:pPr algn="just"/>
            <a:endParaRPr lang="ru-RU" sz="1500" u="none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u="none" dirty="0" smtClean="0"/>
              <a:t>грамотное </a:t>
            </a:r>
            <a:r>
              <a:rPr lang="ru-RU" sz="1500" u="none" dirty="0"/>
              <a:t>заполнение </a:t>
            </a:r>
            <a:r>
              <a:rPr lang="ru-RU" sz="1500" u="none" dirty="0" smtClean="0"/>
              <a:t>заявки;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500" u="none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u="none" dirty="0" smtClean="0"/>
              <a:t>наличие </a:t>
            </a:r>
            <a:r>
              <a:rPr lang="ru-RU" sz="1500" u="none" dirty="0"/>
              <a:t>30% собственных или привлеченных средств в бюджет </a:t>
            </a:r>
            <a:r>
              <a:rPr lang="ru-RU" sz="1500" u="none" dirty="0" smtClean="0"/>
              <a:t>проекта.</a:t>
            </a:r>
            <a:endParaRPr lang="ru-RU" sz="1500" u="none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59" y="1123488"/>
            <a:ext cx="2582863" cy="1832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59" y="3936013"/>
            <a:ext cx="1346265" cy="1991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Выгнутая вправо стрелка 18"/>
          <p:cNvSpPr/>
          <p:nvPr/>
        </p:nvSpPr>
        <p:spPr bwMode="auto">
          <a:xfrm rot="21152075">
            <a:off x="8626632" y="1868863"/>
            <a:ext cx="620840" cy="1767345"/>
          </a:xfrm>
          <a:prstGeom prst="curved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Выгнутая вправо стрелка 19"/>
          <p:cNvSpPr/>
          <p:nvPr/>
        </p:nvSpPr>
        <p:spPr bwMode="auto">
          <a:xfrm rot="1885092">
            <a:off x="7887976" y="4226763"/>
            <a:ext cx="862236" cy="1929876"/>
          </a:xfrm>
          <a:prstGeom prst="curved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Штриховая стрелка вправо 20"/>
          <p:cNvSpPr/>
          <p:nvPr/>
        </p:nvSpPr>
        <p:spPr bwMode="auto">
          <a:xfrm>
            <a:off x="4703270" y="4262605"/>
            <a:ext cx="753786" cy="782283"/>
          </a:xfrm>
          <a:prstGeom prst="striped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50187" y="3390868"/>
            <a:ext cx="3378838" cy="312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50187" y="3390868"/>
            <a:ext cx="3799261" cy="312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487116" y="3140968"/>
            <a:ext cx="4105844" cy="3206837"/>
          </a:xfrm>
          <a:prstGeom prst="roundRect">
            <a:avLst/>
          </a:prstGeom>
          <a:noFill/>
          <a:ln w="25400" cap="flat" cmpd="sng" algn="ctr">
            <a:gradFill>
              <a:gsLst>
                <a:gs pos="34992">
                  <a:srgbClr val="FF0000"/>
                </a:gs>
                <a:gs pos="0">
                  <a:srgbClr val="FF0000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FF0000"/>
                </a:gs>
                <a:gs pos="66000">
                  <a:srgbClr val="FF0000"/>
                </a:gs>
                <a:gs pos="75999">
                  <a:srgbClr val="FF0000"/>
                </a:gs>
                <a:gs pos="78999">
                  <a:srgbClr val="FFFFFF"/>
                </a:gs>
                <a:gs pos="100000">
                  <a:srgbClr val="FF0000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56" y="3390868"/>
            <a:ext cx="1456147" cy="1090290"/>
          </a:xfrm>
          <a:prstGeom prst="rect">
            <a:avLst/>
          </a:prstGeom>
        </p:spPr>
      </p:pic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97352"/>
            <a:ext cx="432047" cy="260648"/>
          </a:xfrm>
          <a:prstGeom prst="rect">
            <a:avLst/>
          </a:prstGeom>
        </p:spPr>
        <p:txBody>
          <a:bodyPr/>
          <a:lstStyle/>
          <a:p>
            <a:fld id="{15199DB0-7745-4263-837B-06CA714E71D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03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97352"/>
            <a:ext cx="432047" cy="260648"/>
          </a:xfrm>
          <a:prstGeom prst="rect">
            <a:avLst/>
          </a:prstGeom>
        </p:spPr>
        <p:txBody>
          <a:bodyPr/>
          <a:lstStyle/>
          <a:p>
            <a:fld id="{15199DB0-7745-4263-837B-06CA714E71D8}" type="slidenum">
              <a:rPr lang="ru-RU" smtClean="0"/>
              <a:t>4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/>
              <a:t>Номинация </a:t>
            </a:r>
            <a:r>
              <a:rPr lang="ru-RU" sz="2500" dirty="0" smtClean="0"/>
              <a:t>«Духовность и культура</a:t>
            </a:r>
            <a:r>
              <a:rPr lang="ru-RU" sz="2500" dirty="0"/>
              <a:t>»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1" b="17501"/>
          <a:stretch>
            <a:fillRect/>
          </a:stretch>
        </p:blipFill>
        <p:spPr>
          <a:xfrm>
            <a:off x="425724" y="1196752"/>
            <a:ext cx="2141784" cy="1334947"/>
          </a:xfrm>
        </p:spPr>
      </p:pic>
      <p:pic>
        <p:nvPicPr>
          <p:cNvPr id="27" name="Рисунок 26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" b="2959"/>
          <a:stretch>
            <a:fillRect/>
          </a:stretch>
        </p:blipFill>
        <p:spPr>
          <a:xfrm>
            <a:off x="6904168" y="1218191"/>
            <a:ext cx="2094442" cy="1305439"/>
          </a:xfrm>
        </p:spPr>
      </p:pic>
      <p:sp>
        <p:nvSpPr>
          <p:cNvPr id="12" name="TextBox 11"/>
          <p:cNvSpPr txBox="1"/>
          <p:nvPr/>
        </p:nvSpPr>
        <p:spPr>
          <a:xfrm>
            <a:off x="331942" y="3723149"/>
            <a:ext cx="2892866" cy="193898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just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Участники проекта - жители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Чувашия, получили возможность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воплотить свои идеи о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преображении окружающей их городской среды в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жизнь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них подготовлена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уникальная программа, включающая мастер-классы, лекции, семинары ведущих экспертов в области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урбанистики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городских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исследований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492" y="2761169"/>
            <a:ext cx="2635766" cy="8309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endParaRPr lang="ru-RU" sz="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Школа </a:t>
            </a:r>
            <a:r>
              <a:rPr lang="ru-RU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урбанистики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«Живые города» (Фонд регионального развития «Содружество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</a:t>
            </a:r>
          </a:p>
          <a:p>
            <a:pPr algn="ctr"/>
            <a:endParaRPr lang="ru-RU" sz="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2840" y="2761168"/>
            <a:ext cx="2808312" cy="8309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>
            <a:defPPr>
              <a:defRPr lang="ru-RU"/>
            </a:defPPr>
            <a:lvl1pPr>
              <a:defRPr sz="1200" b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endParaRPr lang="ru-RU" sz="600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Музеи Владимира и Суздаля без границ» (Владимиро-Суздальский музей-заповедник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672" y="2761169"/>
            <a:ext cx="2787824" cy="8309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>
            <a:defPPr>
              <a:defRPr lang="ru-RU"/>
            </a:defPPr>
            <a:lvl1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dirty="0"/>
              <a:t>«Путешествие в сказку с </a:t>
            </a:r>
            <a:endParaRPr lang="ru-RU" dirty="0" smtClean="0"/>
          </a:p>
          <a:p>
            <a:pPr algn="ctr"/>
            <a:r>
              <a:rPr lang="ru-RU" dirty="0" smtClean="0"/>
              <a:t>Оле </a:t>
            </a:r>
            <a:r>
              <a:rPr lang="ru-RU" dirty="0"/>
              <a:t>ЛУКОЙЕ» </a:t>
            </a:r>
            <a:endParaRPr lang="ru-RU" dirty="0" smtClean="0"/>
          </a:p>
          <a:p>
            <a:pPr algn="ctr"/>
            <a:r>
              <a:rPr lang="ru-RU" dirty="0" smtClean="0"/>
              <a:t>(Республиканский </a:t>
            </a:r>
            <a:r>
              <a:rPr lang="ru-RU" dirty="0"/>
              <a:t>театр </a:t>
            </a:r>
            <a:r>
              <a:rPr lang="ru-RU" dirty="0" smtClean="0"/>
              <a:t>кукол) </a:t>
            </a:r>
          </a:p>
          <a:p>
            <a:pPr algn="ctr"/>
            <a:r>
              <a:rPr lang="ru-RU" dirty="0" smtClean="0"/>
              <a:t>Республика Марий Эл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490268" y="3758211"/>
            <a:ext cx="2880320" cy="101565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just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Благодаря реализации проекта музейные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комплексы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учреждения были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оборудованы средствами для маломобильных граждан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(установка пандусов, поручней и т.п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29672" y="3901696"/>
            <a:ext cx="2643434" cy="138498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just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направлен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культурно-просветительскую работу с детьми, попавшими в сложную жизненную ситуацию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воспитанниками детских домов и школ-интернатов Республики Марий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88" y="1124743"/>
            <a:ext cx="1369081" cy="13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5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97352"/>
            <a:ext cx="432047" cy="260648"/>
          </a:xfrm>
          <a:prstGeom prst="rect">
            <a:avLst/>
          </a:prstGeom>
        </p:spPr>
        <p:txBody>
          <a:bodyPr/>
          <a:lstStyle/>
          <a:p>
            <a:fld id="{15199DB0-7745-4263-837B-06CA714E71D8}" type="slidenum">
              <a:rPr lang="ru-RU" smtClean="0"/>
              <a:t>5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/>
              <a:t>Номинация </a:t>
            </a:r>
            <a:r>
              <a:rPr lang="ru-RU" sz="2500" dirty="0" smtClean="0"/>
              <a:t>«Спорт»</a:t>
            </a:r>
            <a:endParaRPr lang="ru-RU" sz="2500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" r="4876"/>
          <a:stretch>
            <a:fillRect/>
          </a:stretch>
        </p:blipFill>
        <p:spPr>
          <a:xfrm>
            <a:off x="718198" y="1268760"/>
            <a:ext cx="2085975" cy="1300162"/>
          </a:xfrm>
        </p:spPr>
      </p:pic>
      <p:pic>
        <p:nvPicPr>
          <p:cNvPr id="24" name="Рисунок 23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7" b="8447"/>
          <a:stretch>
            <a:fillRect/>
          </a:stretch>
        </p:blipFill>
        <p:spPr>
          <a:xfrm>
            <a:off x="3845007" y="1268760"/>
            <a:ext cx="2085975" cy="1300162"/>
          </a:xfrm>
        </p:spPr>
      </p:pic>
      <p:pic>
        <p:nvPicPr>
          <p:cNvPr id="25" name="Рисунок 24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" r="4933"/>
          <a:stretch>
            <a:fillRect/>
          </a:stretch>
        </p:blipFill>
        <p:spPr>
          <a:xfrm>
            <a:off x="6969222" y="1268760"/>
            <a:ext cx="2085975" cy="1300162"/>
          </a:xfrm>
        </p:spPr>
      </p:pic>
      <p:sp>
        <p:nvSpPr>
          <p:cNvPr id="12" name="TextBox 11"/>
          <p:cNvSpPr txBox="1"/>
          <p:nvPr/>
        </p:nvSpPr>
        <p:spPr>
          <a:xfrm>
            <a:off x="441582" y="3755192"/>
            <a:ext cx="2567202" cy="249298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just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привлек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обучающихся образовательных учреждений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г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Вологды к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занятиям туризмом посредством проведения игровых мероприятий туристкой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направленности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На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специальных площадках ребята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преодолевали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веревочную полосу препятствий,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научились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ставить палатку, попробовать свои силы в спортивном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ориентировании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582" y="2836377"/>
            <a:ext cx="2567201" cy="646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>
            <a:defPPr>
              <a:defRPr lang="ru-RU"/>
            </a:defPPr>
            <a:lvl1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dirty="0"/>
              <a:t>«Туристский город» («Федерация туризма города Вологды»)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28865" y="2836375"/>
            <a:ext cx="2493496" cy="646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>
            <a:defPPr>
              <a:defRPr lang="ru-RU"/>
            </a:defPPr>
            <a:lvl1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dirty="0"/>
              <a:t>«Семейный стадион»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Детский сад № 109 </a:t>
            </a:r>
            <a:r>
              <a:rPr lang="ru-RU" dirty="0" err="1"/>
              <a:t>г.Череповец</a:t>
            </a:r>
            <a:r>
              <a:rPr lang="ru-RU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53198" y="2828795"/>
            <a:ext cx="2736306" cy="646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>
            <a:defPPr>
              <a:defRPr lang="ru-RU"/>
            </a:defPPr>
            <a:lvl1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dirty="0"/>
              <a:t>Студенческое конструкторское бюро </a:t>
            </a:r>
            <a:r>
              <a:rPr lang="ru-RU" dirty="0" err="1"/>
              <a:t>Formula</a:t>
            </a:r>
            <a:r>
              <a:rPr lang="ru-RU" dirty="0"/>
              <a:t> </a:t>
            </a:r>
            <a:r>
              <a:rPr lang="ru-RU" dirty="0" err="1"/>
              <a:t>Student</a:t>
            </a:r>
            <a:r>
              <a:rPr lang="ru-RU" dirty="0"/>
              <a:t> (НГТУ </a:t>
            </a:r>
            <a:r>
              <a:rPr lang="ru-RU" dirty="0" smtClean="0"/>
              <a:t>им. Алексеева)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630073" y="3755192"/>
            <a:ext cx="2592288" cy="156965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just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Новый спортивный объект позволил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круглогодично организовывать обучение детей массовым видам спорта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приобщать семьи воспитанников детского сада, и семьи, живущие в микрорайоне к здоровому образу жизни</a:t>
            </a:r>
            <a:endParaRPr lang="ru-RU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81192" y="3755192"/>
            <a:ext cx="2736304" cy="212364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just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Студенты-политехники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самостоятельно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создали уникальное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маломерное судно – единственное в Нижнем Новгороде - движущийся на энергии солнца спортивный тримаран "Серебряная стрела"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(судно с центральным корпусом и двумя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аутриггерами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-поплавками), оснащенный по самому последнему слову техники</a:t>
            </a:r>
            <a:endParaRPr lang="ru-RU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97352"/>
            <a:ext cx="432047" cy="260648"/>
          </a:xfrm>
          <a:prstGeom prst="rect">
            <a:avLst/>
          </a:prstGeom>
        </p:spPr>
        <p:txBody>
          <a:bodyPr/>
          <a:lstStyle/>
          <a:p>
            <a:fld id="{15199DB0-7745-4263-837B-06CA714E71D8}" type="slidenum">
              <a:rPr lang="ru-RU" smtClean="0"/>
              <a:t>6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/>
              <a:t>Номинация </a:t>
            </a:r>
            <a:r>
              <a:rPr lang="ru-RU" sz="2500" dirty="0" smtClean="0"/>
              <a:t>«Экология»</a:t>
            </a:r>
            <a:endParaRPr lang="ru-RU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393709" y="3996192"/>
            <a:ext cx="2522085" cy="193898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just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становится победителем Конкурса уже не первый год.</a:t>
            </a:r>
          </a:p>
          <a:p>
            <a:pPr algn="just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время его реализации были  созданы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сообщество людей, которые готовы к активным действиям, для того, чтобы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берега озер и рек были свободны от мусора,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будь это в черте города или на территории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</a:t>
            </a:r>
            <a:endParaRPr lang="ru-RU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736" y="2977181"/>
            <a:ext cx="2420030" cy="646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>
            <a:defPPr>
              <a:defRPr lang="ru-RU"/>
            </a:defPPr>
            <a:lvl1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endParaRPr lang="ru-RU" sz="600" dirty="0" smtClean="0"/>
          </a:p>
          <a:p>
            <a:pPr algn="ctr"/>
            <a:r>
              <a:rPr lang="en-US" dirty="0" smtClean="0"/>
              <a:t>Anti</a:t>
            </a:r>
            <a:r>
              <a:rPr lang="ru-RU" dirty="0"/>
              <a:t>СВИН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АНО «</a:t>
            </a:r>
            <a:r>
              <a:rPr lang="ru-RU" dirty="0" err="1"/>
              <a:t>Терциус</a:t>
            </a:r>
            <a:r>
              <a:rPr lang="ru-RU" dirty="0" smtClean="0"/>
              <a:t>»)</a:t>
            </a:r>
          </a:p>
          <a:p>
            <a:pPr algn="ctr"/>
            <a:endParaRPr lang="ru-RU" sz="600" dirty="0"/>
          </a:p>
        </p:txBody>
      </p:sp>
      <p:sp>
        <p:nvSpPr>
          <p:cNvPr id="15" name="TextBox 14"/>
          <p:cNvSpPr txBox="1"/>
          <p:nvPr/>
        </p:nvSpPr>
        <p:spPr>
          <a:xfrm>
            <a:off x="3440832" y="2977181"/>
            <a:ext cx="2952328" cy="646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>
            <a:defPPr>
              <a:defRPr lang="ru-RU"/>
            </a:defPPr>
            <a:lvl1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dirty="0"/>
              <a:t>«Превращения старого башмака и его друзей»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Вологодский музей-заповедник)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97216" y="2982562"/>
            <a:ext cx="2808312" cy="646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>
            <a:defPPr>
              <a:defRPr lang="ru-RU"/>
            </a:defPPr>
            <a:lvl1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dirty="0"/>
              <a:t>Ежемесячные пункты приема вторичного </a:t>
            </a:r>
            <a:r>
              <a:rPr lang="ru-RU" dirty="0" smtClean="0"/>
              <a:t>сырья (Молодежная </a:t>
            </a:r>
            <a:r>
              <a:rPr lang="ru-RU" dirty="0"/>
              <a:t>организация "Изменим Мир«)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40832" y="3996192"/>
            <a:ext cx="2952328" cy="120031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just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 на знакомство жителей Вологодского региона  с идеями и технологиями,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позволяющими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трансформировать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устаревшие, утратившие свои полезные свойства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вещи</a:t>
            </a:r>
            <a:endParaRPr lang="ru-RU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7" b="8447"/>
          <a:stretch>
            <a:fillRect/>
          </a:stretch>
        </p:blipFill>
        <p:spPr>
          <a:xfrm>
            <a:off x="3800872" y="1340768"/>
            <a:ext cx="2085975" cy="1300162"/>
          </a:xfrm>
        </p:spPr>
      </p:pic>
      <p:pic>
        <p:nvPicPr>
          <p:cNvPr id="25" name="Рисунок 2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r="4962"/>
          <a:stretch>
            <a:fillRect/>
          </a:stretch>
        </p:blipFill>
        <p:spPr>
          <a:xfrm>
            <a:off x="611764" y="1340768"/>
            <a:ext cx="2085975" cy="1300162"/>
          </a:xfrm>
        </p:spPr>
      </p:pic>
      <p:sp>
        <p:nvSpPr>
          <p:cNvPr id="26" name="TextBox 25"/>
          <p:cNvSpPr txBox="1"/>
          <p:nvPr/>
        </p:nvSpPr>
        <p:spPr>
          <a:xfrm>
            <a:off x="7000426" y="3996192"/>
            <a:ext cx="2463553" cy="175431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just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Серия просветительских акций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«Раздельный сбор» смогла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привлечь внимание населения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экологической проблеме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были проведены информационные акции, рассказывающие о пользе раздельного сбора мусора, в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разных районах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города</a:t>
            </a:r>
            <a:endParaRPr lang="ru-RU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Рисунок 28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6" b="18836"/>
          <a:stretch>
            <a:fillRect/>
          </a:stretch>
        </p:blipFill>
        <p:spPr>
          <a:xfrm>
            <a:off x="7113240" y="1340768"/>
            <a:ext cx="2085975" cy="1300162"/>
          </a:xfr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584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16496" y="128299"/>
            <a:ext cx="9165224" cy="64312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ru-RU"/>
            </a:defPPr>
            <a:lvl1pPr>
              <a:defRPr sz="2200">
                <a:latin typeface="Tahoma" pitchFamily="34" charset="0"/>
              </a:defRPr>
            </a:lvl1pPr>
            <a:lvl2pPr marL="742950" indent="-285750">
              <a:defRPr>
                <a:latin typeface="Tahoma" pitchFamily="34" charset="0"/>
              </a:defRPr>
            </a:lvl2pPr>
            <a:lvl3pPr marL="1143000" indent="-228600">
              <a:defRPr>
                <a:latin typeface="Tahoma" pitchFamily="34" charset="0"/>
              </a:defRPr>
            </a:lvl3pPr>
            <a:lvl4pPr marL="1600200" indent="-228600">
              <a:defRPr>
                <a:latin typeface="Tahoma" pitchFamily="34" charset="0"/>
              </a:defRPr>
            </a:lvl4pPr>
            <a:lvl5pPr marL="2057400" indent="-228600">
              <a:defRPr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9pPr>
          </a:lstStyle>
          <a:p>
            <a:r>
              <a:rPr lang="ru-RU" sz="2400" dirty="0" smtClean="0"/>
              <a:t>Конкурс </a:t>
            </a:r>
            <a:r>
              <a:rPr lang="ru-RU" sz="2400" dirty="0"/>
              <a:t>социальных и культурных </a:t>
            </a:r>
            <a:r>
              <a:rPr lang="ru-RU" sz="2400" dirty="0" smtClean="0"/>
              <a:t>проектов - </a:t>
            </a:r>
            <a:r>
              <a:rPr lang="en-US" sz="2400" dirty="0" smtClean="0"/>
              <a:t>Lukoil </a:t>
            </a:r>
            <a:r>
              <a:rPr lang="en-US" sz="2400" dirty="0"/>
              <a:t>Social </a:t>
            </a:r>
            <a:r>
              <a:rPr lang="en-US" sz="2400" dirty="0" smtClean="0"/>
              <a:t>Fest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72482" y="1052738"/>
            <a:ext cx="6002933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700" dirty="0" smtClean="0"/>
          </a:p>
          <a:p>
            <a:pPr algn="just"/>
            <a:r>
              <a:rPr lang="ru-RU" sz="1700" dirty="0" smtClean="0"/>
              <a:t>С </a:t>
            </a:r>
            <a:r>
              <a:rPr lang="ru-RU" sz="1700" dirty="0"/>
              <a:t>2015 </a:t>
            </a:r>
            <a:r>
              <a:rPr lang="ru-RU" sz="1700" dirty="0" smtClean="0"/>
              <a:t>года </a:t>
            </a:r>
            <a:r>
              <a:rPr lang="ru-RU" sz="1700" dirty="0"/>
              <a:t>обучающая программа для победителей Конкурса проходит в формате </a:t>
            </a:r>
            <a:r>
              <a:rPr lang="ru-RU" sz="1700" b="1" dirty="0" smtClean="0"/>
              <a:t>Фестиваля</a:t>
            </a:r>
            <a:r>
              <a:rPr lang="ru-RU" sz="1700" dirty="0" smtClean="0"/>
              <a:t>. </a:t>
            </a:r>
          </a:p>
          <a:p>
            <a:pPr algn="just"/>
            <a:r>
              <a:rPr lang="ru-RU" sz="1700" dirty="0" smtClean="0"/>
              <a:t>На </a:t>
            </a:r>
            <a:r>
              <a:rPr lang="ru-RU" sz="1700" dirty="0"/>
              <a:t>протяжении целого дня руководители общественных организаций слушают лекции и участвуют в тренингах по повышению профессиональной квалификации. В рамках Фестиваля проходят презентации результатов реализации ярких и удачных проектов, а также обмен опытом между разными регионами.</a:t>
            </a:r>
            <a:endParaRPr lang="ru-RU" sz="1700" u="none" dirty="0" smtClean="0"/>
          </a:p>
          <a:p>
            <a:pPr algn="just"/>
            <a:endParaRPr lang="ru-RU" sz="1700" dirty="0" smtClean="0"/>
          </a:p>
          <a:p>
            <a:pPr algn="just"/>
            <a:endParaRPr lang="ru-RU" sz="1700" dirty="0" smtClean="0"/>
          </a:p>
          <a:p>
            <a:pPr algn="just"/>
            <a:r>
              <a:rPr lang="ru-RU" sz="1700" u="none" dirty="0" smtClean="0"/>
              <a:t>Кроме образовательной части, для Победителей Конкурса представлена и познавательная. Так в 2016 г. </a:t>
            </a:r>
            <a:r>
              <a:rPr lang="ru-RU" sz="1700" dirty="0" smtClean="0"/>
              <a:t>участники </a:t>
            </a:r>
            <a:r>
              <a:rPr lang="ru-RU" sz="1700" dirty="0"/>
              <a:t>Фестиваля посетили </a:t>
            </a:r>
            <a:r>
              <a:rPr lang="ru-RU" sz="1700" dirty="0" err="1"/>
              <a:t>предпоказ</a:t>
            </a:r>
            <a:r>
              <a:rPr lang="ru-RU" sz="1700" dirty="0"/>
              <a:t> выставки «На рубеже веков. Шедевры Третьяковской галереи». Экспозиция </a:t>
            </a:r>
            <a:r>
              <a:rPr lang="ru-RU" sz="1700" dirty="0" smtClean="0"/>
              <a:t>была представлена в </a:t>
            </a:r>
            <a:r>
              <a:rPr lang="ru-RU" sz="1700" dirty="0"/>
              <a:t>Нижегородском государственном художественном музее и посвящена 25-летию Компании «ЛУКОЙЛ</a:t>
            </a:r>
            <a:r>
              <a:rPr lang="ru-RU" sz="1700" dirty="0" smtClean="0"/>
              <a:t>».</a:t>
            </a:r>
            <a:endParaRPr lang="ru-RU" sz="1700" dirty="0"/>
          </a:p>
          <a:p>
            <a:pPr algn="just"/>
            <a:endParaRPr lang="ru-RU" sz="17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427" y="2898258"/>
            <a:ext cx="2650415" cy="163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104" y="4677402"/>
            <a:ext cx="2644737" cy="162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r="3654"/>
          <a:stretch/>
        </p:blipFill>
        <p:spPr bwMode="auto">
          <a:xfrm>
            <a:off x="6556105" y="1007526"/>
            <a:ext cx="2629828" cy="179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37950" y="6597352"/>
            <a:ext cx="468051" cy="260648"/>
          </a:xfrm>
          <a:prstGeom prst="rect">
            <a:avLst/>
          </a:prstGeom>
        </p:spPr>
        <p:txBody>
          <a:bodyPr/>
          <a:lstStyle/>
          <a:p>
            <a:fld id="{15199DB0-7745-4263-837B-06CA714E71D8}" type="slidenum">
              <a:rPr lang="ru-RU" sz="1100" smtClean="0"/>
              <a:pPr/>
              <a:t>7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6002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37092" y="188642"/>
            <a:ext cx="8892988" cy="64312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ru-RU"/>
            </a:defPPr>
            <a:lvl1pPr>
              <a:defRPr sz="2200">
                <a:latin typeface="Tahoma" pitchFamily="34" charset="0"/>
              </a:defRPr>
            </a:lvl1pPr>
            <a:lvl2pPr marL="742950" indent="-285750">
              <a:defRPr>
                <a:latin typeface="Tahoma" pitchFamily="34" charset="0"/>
              </a:defRPr>
            </a:lvl2pPr>
            <a:lvl3pPr marL="1143000" indent="-228600">
              <a:defRPr>
                <a:latin typeface="Tahoma" pitchFamily="34" charset="0"/>
              </a:defRPr>
            </a:lvl3pPr>
            <a:lvl4pPr marL="1600200" indent="-228600">
              <a:defRPr>
                <a:latin typeface="Tahoma" pitchFamily="34" charset="0"/>
              </a:defRPr>
            </a:lvl4pPr>
            <a:lvl5pPr marL="2057400" indent="-228600">
              <a:defRPr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9pPr>
          </a:lstStyle>
          <a:p>
            <a:r>
              <a:rPr lang="ru-RU" b="1" dirty="0" smtClean="0"/>
              <a:t>КОНТАКТЫ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2482" y="1052738"/>
            <a:ext cx="892899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/>
              <a:t>ПО ВОПРОСАМ УЧАСТИЯ В </a:t>
            </a:r>
            <a:r>
              <a:rPr lang="ru-RU" sz="2500" b="1" dirty="0" smtClean="0"/>
              <a:t>КОНКУРСЕ:</a:t>
            </a:r>
          </a:p>
          <a:p>
            <a:endParaRPr lang="ru-RU" sz="2500" b="1" dirty="0" smtClean="0"/>
          </a:p>
          <a:p>
            <a:r>
              <a:rPr lang="ru-RU" sz="2500" dirty="0" smtClean="0"/>
              <a:t>Центр </a:t>
            </a:r>
            <a:r>
              <a:rPr lang="ru-RU" sz="2500" dirty="0"/>
              <a:t>общественных </a:t>
            </a:r>
            <a:r>
              <a:rPr lang="ru-RU" sz="2500" dirty="0" smtClean="0"/>
              <a:t>связей </a:t>
            </a:r>
          </a:p>
          <a:p>
            <a:r>
              <a:rPr lang="ru-RU" sz="2500" dirty="0" smtClean="0"/>
              <a:t>ООО </a:t>
            </a:r>
            <a:r>
              <a:rPr lang="ru-RU" sz="2500" dirty="0"/>
              <a:t>«ЛУКОЙЛ-Волганефтепродукт»</a:t>
            </a:r>
          </a:p>
          <a:p>
            <a:r>
              <a:rPr lang="ru-RU" sz="2500" dirty="0"/>
              <a:t>603950, г. Нижний Новгород, ул. Грузинская, 26</a:t>
            </a:r>
          </a:p>
          <a:p>
            <a:r>
              <a:rPr lang="ru-RU" sz="2500" dirty="0" smtClean="0">
                <a:hlinkClick r:id="rId2"/>
              </a:rPr>
              <a:t>pr@lukoil-volga.ru</a:t>
            </a:r>
            <a:r>
              <a:rPr lang="ru-RU" sz="2500" dirty="0" smtClean="0"/>
              <a:t>; тел. +78312789801</a:t>
            </a:r>
            <a:endParaRPr lang="ru-RU" sz="2500" dirty="0"/>
          </a:p>
          <a:p>
            <a:r>
              <a:rPr lang="ru-RU" sz="2500" u="none" dirty="0" err="1" smtClean="0"/>
              <a:t>Секрётарева</a:t>
            </a:r>
            <a:r>
              <a:rPr lang="ru-RU" sz="2500" u="none" dirty="0" smtClean="0"/>
              <a:t> Ксения Павловна</a:t>
            </a:r>
          </a:p>
          <a:p>
            <a:endParaRPr lang="ru-RU" sz="2500" u="none" dirty="0"/>
          </a:p>
          <a:p>
            <a:endParaRPr lang="ru-RU" sz="2500" dirty="0" smtClean="0"/>
          </a:p>
          <a:p>
            <a:r>
              <a:rPr lang="ru-RU" sz="2500" b="1" dirty="0" smtClean="0"/>
              <a:t>ИНФОРМАЦИЯ О КОНКУРСЕ РАЗМЕЩЕНА НА САЙТЕ ОБЩЕСТВА</a:t>
            </a:r>
          </a:p>
          <a:p>
            <a:r>
              <a:rPr lang="en-US" sz="2200" dirty="0">
                <a:hlinkClick r:id="rId3"/>
              </a:rPr>
              <a:t>http://</a:t>
            </a:r>
            <a:r>
              <a:rPr lang="en-US" sz="2200" dirty="0" smtClean="0">
                <a:hlinkClick r:id="rId3"/>
              </a:rPr>
              <a:t>volganp.lukoil.ru/ru/Responsibility/SocialProject/Participation</a:t>
            </a:r>
            <a:endParaRPr lang="ru-RU" sz="2200" dirty="0" smtClean="0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37950" y="6597352"/>
            <a:ext cx="468051" cy="260648"/>
          </a:xfrm>
          <a:prstGeom prst="rect">
            <a:avLst/>
          </a:prstGeom>
        </p:spPr>
        <p:txBody>
          <a:bodyPr/>
          <a:lstStyle/>
          <a:p>
            <a:fld id="{15199DB0-7745-4263-837B-06CA714E71D8}" type="slidenum">
              <a:rPr lang="ru-RU" sz="1100" smtClean="0"/>
              <a:pPr/>
              <a:t>8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6835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сновной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85B76279261FC41A2604133188FC3F0" ma:contentTypeVersion="0" ma:contentTypeDescription="Создание документа." ma:contentTypeScope="" ma:versionID="9c1053dd38e484c300abd3ef06536723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02A79DD-8E92-46E7-9FA2-2CE0BCBC88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BF0D447-BD17-4FF0-BADA-C9434F42BE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43278E-72EB-4A41-94F4-E6D9462DBE25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2577</TotalTime>
  <Words>763</Words>
  <Application>Microsoft Office PowerPoint</Application>
  <PresentationFormat>Лист A4 (210x297 мм)</PresentationFormat>
  <Paragraphs>97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Wingdings</vt:lpstr>
      <vt:lpstr>Тема Office</vt:lpstr>
      <vt:lpstr>Презентация Конкурса социальных и культурных проектов ООО «ЛУКОЙЛ-Волганефтепродукт»</vt:lpstr>
      <vt:lpstr>Конкурс социальных и культурных проектов</vt:lpstr>
      <vt:lpstr>Участие в Конкурсе социальных и культурных проектов - 2017</vt:lpstr>
      <vt:lpstr>Изучение проектов Конкурса</vt:lpstr>
      <vt:lpstr>Номинация «Духовность и культура»</vt:lpstr>
      <vt:lpstr>Номинация «Спорт»</vt:lpstr>
      <vt:lpstr>Номинация «Экология»</vt:lpstr>
      <vt:lpstr>Презентация PowerPoint</vt:lpstr>
      <vt:lpstr>Презентация PowerPoint</vt:lpstr>
      <vt:lpstr>Презентация PowerPoint</vt:lpstr>
    </vt:vector>
  </TitlesOfParts>
  <Company>LUKOIL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Company</dc:creator>
  <cp:lastModifiedBy>Шеляпина Марина</cp:lastModifiedBy>
  <cp:revision>114</cp:revision>
  <cp:lastPrinted>2015-12-03T12:04:19Z</cp:lastPrinted>
  <dcterms:created xsi:type="dcterms:W3CDTF">2015-12-02T14:34:23Z</dcterms:created>
  <dcterms:modified xsi:type="dcterms:W3CDTF">2017-04-17T13:07:45Z</dcterms:modified>
</cp:coreProperties>
</file>