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26"/>
  </p:notesMasterIdLst>
  <p:sldIdLst>
    <p:sldId id="344" r:id="rId15"/>
    <p:sldId id="389" r:id="rId16"/>
    <p:sldId id="382" r:id="rId17"/>
    <p:sldId id="375" r:id="rId18"/>
    <p:sldId id="380" r:id="rId19"/>
    <p:sldId id="393" r:id="rId20"/>
    <p:sldId id="395" r:id="rId21"/>
    <p:sldId id="394" r:id="rId22"/>
    <p:sldId id="391" r:id="rId23"/>
    <p:sldId id="383" r:id="rId24"/>
    <p:sldId id="392" r:id="rId25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1086" autoAdjust="0"/>
  </p:normalViewPr>
  <p:slideViewPr>
    <p:cSldViewPr snapToGrid="0" snapToObjects="1">
      <p:cViewPr varScale="1">
        <p:scale>
          <a:sx n="125" d="100"/>
          <a:sy n="125" d="100"/>
        </p:scale>
        <p:origin x="-108" y="-324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err="1" smtClean="0"/>
            <a:t>Транспарентность</a:t>
          </a:r>
          <a:r>
            <a:rPr lang="ru-RU" sz="2000" dirty="0" smtClean="0"/>
            <a:t> расчетов</a:t>
          </a:r>
          <a:endParaRPr lang="ru-RU" sz="2000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/>
        </a:p>
      </dgm:t>
    </dgm:pt>
    <dgm:pt modelId="{9C3BD915-5B21-4E69-8453-7D447F70A3D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Легализация рынка торговли и услуг</a:t>
          </a:r>
          <a:endParaRPr lang="ru-RU" sz="12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/>
        </a:p>
      </dgm:t>
    </dgm:pt>
    <dgm:pt modelId="{92DA133E-8479-4895-8451-79206211BD0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Увеличение поступлений в бюджет</a:t>
          </a:r>
          <a:endParaRPr lang="ru-RU" sz="12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/>
        </a:p>
      </dgm:t>
    </dgm:pt>
    <dgm:pt modelId="{CF202BA1-974B-42E1-AAC5-2B70D76969BC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Комфортные условия ведения бизнеса</a:t>
          </a:r>
          <a:endParaRPr lang="ru-RU" sz="2000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/>
        </a:p>
      </dgm:t>
    </dgm:pt>
    <dgm:pt modelId="{AEACEC31-A62A-421B-B46A-04AE6CF5C07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Регистрация ККТ и взаимодействие с налоговыми органами через сайт ФНС России</a:t>
          </a:r>
          <a:endParaRPr lang="ru-RU" sz="12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/>
        </a:p>
      </dgm:t>
    </dgm:pt>
    <dgm:pt modelId="{63EFF125-FBCA-4925-B2BD-571E120485B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Практический отказ от проверок за счет автоматизированного риск-анализа</a:t>
          </a:r>
          <a:endParaRPr lang="ru-RU" sz="12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/>
        </a:p>
      </dgm:t>
    </dgm:pt>
    <dgm:pt modelId="{14D5F067-77CB-4F35-A900-97FF9FD62B7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Защиту прав потребителя</a:t>
          </a:r>
          <a:endParaRPr lang="ru-RU" sz="2000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/>
        </a:p>
      </dgm:t>
    </dgm:pt>
    <dgm:pt modelId="{E6C02C3A-3AB2-4FB9-A369-D287A9C703B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/>
        </a:p>
      </dgm:t>
    </dgm:pt>
    <dgm:pt modelId="{5500E718-1006-49EE-9AD1-C672C4DEEA1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/>
        </a:p>
      </dgm:t>
    </dgm:pt>
    <dgm:pt modelId="{32A14B02-6652-4D8D-A440-6EFF890AC70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Здоровая конкуренция за счет пресечения минимизации налогов</a:t>
          </a:r>
          <a:endParaRPr lang="ru-RU" sz="12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/>
        </a:p>
      </dgm:t>
    </dgm:pt>
    <dgm:pt modelId="{2E3B8639-44EB-41ED-B133-D30E20CDD9B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2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/>
        </a:p>
      </dgm:t>
    </dgm:pt>
    <dgm:pt modelId="{BE74CC55-03E5-4E8D-8062-DE8B9FBFDA1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Качественно иной анализ процессов, возникающих в ходе экономического оборота</a:t>
          </a:r>
          <a:endParaRPr lang="ru-RU" sz="12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/>
        </a:p>
      </dgm:t>
    </dgm:pt>
    <dgm:pt modelId="{410609F6-126E-4394-B1C2-B0E120108099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smtClean="0"/>
            <a:t>Новые возможности контроля и </a:t>
          </a:r>
          <a:r>
            <a:rPr lang="ru-RU" sz="1200" dirty="0" smtClean="0"/>
            <a:t>планирования собственного бизнеса</a:t>
          </a:r>
          <a:endParaRPr lang="ru-RU" sz="12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/>
        </a:p>
      </dgm:t>
    </dgm:pt>
    <dgm:pt modelId="{B9A30441-3704-427E-A1B8-F63E3A923D75}" type="pres">
      <dgm:prSet presAssocID="{7C5BC610-852F-43B7-8E8C-724130FA51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A91B4-79CD-4FE5-A9C0-3501002931D4}" type="pres">
      <dgm:prSet presAssocID="{0B682223-D286-43F3-B81A-F27E0ECF2290}" presName="composite" presStyleCnt="0"/>
      <dgm:spPr/>
    </dgm:pt>
    <dgm:pt modelId="{35A2B475-8F92-409E-AFE2-777E4EF53929}" type="pres">
      <dgm:prSet presAssocID="{0B682223-D286-43F3-B81A-F27E0ECF22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713B-4DD5-4F3F-B202-A4C746812F89}" type="pres">
      <dgm:prSet presAssocID="{0B682223-D286-43F3-B81A-F27E0ECF22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860E-B636-44CF-A746-7A9C80CE183E}" type="pres">
      <dgm:prSet presAssocID="{07368D24-30AB-4ADC-A591-6366632C157B}" presName="space" presStyleCnt="0"/>
      <dgm:spPr/>
    </dgm:pt>
    <dgm:pt modelId="{613E5EFC-745D-4CF9-896C-A3FB7EE024C9}" type="pres">
      <dgm:prSet presAssocID="{CF202BA1-974B-42E1-AAC5-2B70D76969BC}" presName="composite" presStyleCnt="0"/>
      <dgm:spPr/>
    </dgm:pt>
    <dgm:pt modelId="{D1935EBC-6B04-48E5-97BB-C72AAD6E9EB4}" type="pres">
      <dgm:prSet presAssocID="{CF202BA1-974B-42E1-AAC5-2B70D76969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7736-DF3F-4EA9-80F5-9A212B3D145B}" type="pres">
      <dgm:prSet presAssocID="{CF202BA1-974B-42E1-AAC5-2B70D76969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05203-A30C-4725-8311-278FE055E36A}" type="pres">
      <dgm:prSet presAssocID="{1C7F633F-4D21-464B-9D4C-57DA99B2BBA5}" presName="space" presStyleCnt="0"/>
      <dgm:spPr/>
    </dgm:pt>
    <dgm:pt modelId="{0DD0AB7B-DB4A-48CB-8449-59232CDF19A8}" type="pres">
      <dgm:prSet presAssocID="{14D5F067-77CB-4F35-A900-97FF9FD62B70}" presName="composite" presStyleCnt="0"/>
      <dgm:spPr/>
    </dgm:pt>
    <dgm:pt modelId="{5471ADB9-BC5F-4319-ADCB-AA2189B07CC1}" type="pres">
      <dgm:prSet presAssocID="{14D5F067-77CB-4F35-A900-97FF9FD62B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0597E-338F-4729-9306-823F19DE05C7}" type="pres">
      <dgm:prSet presAssocID="{14D5F067-77CB-4F35-A900-97FF9FD62B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DD29A-E5D2-4D68-9031-A9C543E451F8}" type="presOf" srcId="{2E3B8639-44EB-41ED-B133-D30E20CDD9B1}" destId="{A931713B-4DD5-4F3F-B202-A4C746812F89}" srcOrd="0" destOrd="2" presId="urn:microsoft.com/office/officeart/2005/8/layout/h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98D99DEE-2A14-4C41-B4A5-32836B31036F}" type="presOf" srcId="{CF202BA1-974B-42E1-AAC5-2B70D76969BC}" destId="{D1935EBC-6B04-48E5-97BB-C72AAD6E9EB4}" srcOrd="0" destOrd="0" presId="urn:microsoft.com/office/officeart/2005/8/layout/hList1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CD37FD55-83C5-4583-B679-F98B98FD1FB6}" type="presOf" srcId="{32A14B02-6652-4D8D-A440-6EFF890AC703}" destId="{C5B07736-DF3F-4EA9-80F5-9A212B3D145B}" srcOrd="0" destOrd="3" presId="urn:microsoft.com/office/officeart/2005/8/layout/hList1"/>
    <dgm:cxn modelId="{E8CA1DD3-8455-487F-994B-C4292C26BC1C}" type="presOf" srcId="{AEACEC31-A62A-421B-B46A-04AE6CF5C071}" destId="{C5B07736-DF3F-4EA9-80F5-9A212B3D145B}" srcOrd="0" destOrd="0" presId="urn:microsoft.com/office/officeart/2005/8/layout/hList1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4F714BFD-17A2-4CDD-AE1D-56BA62B1D98A}" type="presOf" srcId="{410609F6-126E-4394-B1C2-B0E120108099}" destId="{C5B07736-DF3F-4EA9-80F5-9A212B3D145B}" srcOrd="0" destOrd="2" presId="urn:microsoft.com/office/officeart/2005/8/layout/hList1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0CA72621-EA3E-4A32-B81D-683F5DC48C70}" type="presOf" srcId="{92DA133E-8479-4895-8451-79206211BD07}" destId="{A931713B-4DD5-4F3F-B202-A4C746812F89}" srcOrd="0" destOrd="1" presId="urn:microsoft.com/office/officeart/2005/8/layout/hList1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12791E52-0229-41C5-8114-9B824B057930}" type="presOf" srcId="{14D5F067-77CB-4F35-A900-97FF9FD62B70}" destId="{5471ADB9-BC5F-4319-ADCB-AA2189B07CC1}" srcOrd="0" destOrd="0" presId="urn:microsoft.com/office/officeart/2005/8/layout/hList1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98EA6E0C-A307-4C2E-9872-674A91E1FE28}" type="presOf" srcId="{0B682223-D286-43F3-B81A-F27E0ECF2290}" destId="{35A2B475-8F92-409E-AFE2-777E4EF53929}" srcOrd="0" destOrd="0" presId="urn:microsoft.com/office/officeart/2005/8/layout/h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05238F06-6552-4B2B-8AE9-92BB996E2F89}" type="presOf" srcId="{5500E718-1006-49EE-9AD1-C672C4DEEA12}" destId="{A8C0597E-338F-4729-9306-823F19DE05C7}" srcOrd="0" destOrd="1" presId="urn:microsoft.com/office/officeart/2005/8/layout/hList1"/>
    <dgm:cxn modelId="{FB87E7F7-9109-446A-8ABB-E7DD361D9658}" type="presOf" srcId="{BE74CC55-03E5-4E8D-8062-DE8B9FBFDA1D}" destId="{A931713B-4DD5-4F3F-B202-A4C746812F89}" srcOrd="0" destOrd="3" presId="urn:microsoft.com/office/officeart/2005/8/layout/h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18B531A6-1F6F-46F9-B5FF-F6989EC1BF6C}" type="presOf" srcId="{7C5BC610-852F-43B7-8E8C-724130FA519B}" destId="{B9A30441-3704-427E-A1B8-F63E3A923D75}" srcOrd="0" destOrd="0" presId="urn:microsoft.com/office/officeart/2005/8/layout/hList1"/>
    <dgm:cxn modelId="{10DD6F6D-E25A-4610-B9E6-363893BBAEC5}" type="presOf" srcId="{E6C02C3A-3AB2-4FB9-A369-D287A9C703B3}" destId="{A8C0597E-338F-4729-9306-823F19DE05C7}" srcOrd="0" destOrd="0" presId="urn:microsoft.com/office/officeart/2005/8/layout/hList1"/>
    <dgm:cxn modelId="{A56BBC14-A70F-45B4-8C2B-7BF29EF1AA83}" type="presOf" srcId="{9C3BD915-5B21-4E69-8453-7D447F70A3D8}" destId="{A931713B-4DD5-4F3F-B202-A4C746812F89}" srcOrd="0" destOrd="0" presId="urn:microsoft.com/office/officeart/2005/8/layout/hList1"/>
    <dgm:cxn modelId="{35248777-25B6-4039-A63C-3D159C7F608A}" type="presOf" srcId="{63EFF125-FBCA-4925-B2BD-571E120485B3}" destId="{C5B07736-DF3F-4EA9-80F5-9A212B3D145B}" srcOrd="0" destOrd="1" presId="urn:microsoft.com/office/officeart/2005/8/layout/hList1"/>
    <dgm:cxn modelId="{28A6221A-ED8A-4281-B64C-16951232B76C}" type="presParOf" srcId="{B9A30441-3704-427E-A1B8-F63E3A923D75}" destId="{5E1A91B4-79CD-4FE5-A9C0-3501002931D4}" srcOrd="0" destOrd="0" presId="urn:microsoft.com/office/officeart/2005/8/layout/hList1"/>
    <dgm:cxn modelId="{543AE107-C2E7-4AD0-817A-AA461F05D137}" type="presParOf" srcId="{5E1A91B4-79CD-4FE5-A9C0-3501002931D4}" destId="{35A2B475-8F92-409E-AFE2-777E4EF53929}" srcOrd="0" destOrd="0" presId="urn:microsoft.com/office/officeart/2005/8/layout/hList1"/>
    <dgm:cxn modelId="{9B44B93C-1984-4383-93FC-923D0441F66F}" type="presParOf" srcId="{5E1A91B4-79CD-4FE5-A9C0-3501002931D4}" destId="{A931713B-4DD5-4F3F-B202-A4C746812F89}" srcOrd="1" destOrd="0" presId="urn:microsoft.com/office/officeart/2005/8/layout/hList1"/>
    <dgm:cxn modelId="{BBAFE52E-9B7D-4C35-AE70-110261C00F02}" type="presParOf" srcId="{B9A30441-3704-427E-A1B8-F63E3A923D75}" destId="{0768860E-B636-44CF-A746-7A9C80CE183E}" srcOrd="1" destOrd="0" presId="urn:microsoft.com/office/officeart/2005/8/layout/hList1"/>
    <dgm:cxn modelId="{A86149DE-0E6A-428F-A6F8-DCE050FC4F1A}" type="presParOf" srcId="{B9A30441-3704-427E-A1B8-F63E3A923D75}" destId="{613E5EFC-745D-4CF9-896C-A3FB7EE024C9}" srcOrd="2" destOrd="0" presId="urn:microsoft.com/office/officeart/2005/8/layout/hList1"/>
    <dgm:cxn modelId="{75004E76-4698-4BE9-8A2D-8D5D293C1D36}" type="presParOf" srcId="{613E5EFC-745D-4CF9-896C-A3FB7EE024C9}" destId="{D1935EBC-6B04-48E5-97BB-C72AAD6E9EB4}" srcOrd="0" destOrd="0" presId="urn:microsoft.com/office/officeart/2005/8/layout/hList1"/>
    <dgm:cxn modelId="{37D61A9C-04AD-46D9-9ED5-0F0D14A5E782}" type="presParOf" srcId="{613E5EFC-745D-4CF9-896C-A3FB7EE024C9}" destId="{C5B07736-DF3F-4EA9-80F5-9A212B3D145B}" srcOrd="1" destOrd="0" presId="urn:microsoft.com/office/officeart/2005/8/layout/hList1"/>
    <dgm:cxn modelId="{FF11039C-8E0F-491F-8724-75BB9C128933}" type="presParOf" srcId="{B9A30441-3704-427E-A1B8-F63E3A923D75}" destId="{79805203-A30C-4725-8311-278FE055E36A}" srcOrd="3" destOrd="0" presId="urn:microsoft.com/office/officeart/2005/8/layout/hList1"/>
    <dgm:cxn modelId="{257204A9-3218-4D59-B630-243C09D0B87E}" type="presParOf" srcId="{B9A30441-3704-427E-A1B8-F63E3A923D75}" destId="{0DD0AB7B-DB4A-48CB-8449-59232CDF19A8}" srcOrd="4" destOrd="0" presId="urn:microsoft.com/office/officeart/2005/8/layout/hList1"/>
    <dgm:cxn modelId="{452CE506-5718-45CF-A832-622362987C33}" type="presParOf" srcId="{0DD0AB7B-DB4A-48CB-8449-59232CDF19A8}" destId="{5471ADB9-BC5F-4319-ADCB-AA2189B07CC1}" srcOrd="0" destOrd="0" presId="urn:microsoft.com/office/officeart/2005/8/layout/hList1"/>
    <dgm:cxn modelId="{9A3131DB-EE29-4A3F-B4B0-9467499FADDF}" type="presParOf" srcId="{0DD0AB7B-DB4A-48CB-8449-59232CDF19A8}" destId="{A8C0597E-338F-4729-9306-823F19DE05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72528-490D-4640-A31E-6D471D0A95F0}" type="doc">
      <dgm:prSet loTypeId="urn:microsoft.com/office/officeart/2005/8/layout/chevron1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EE1EF5E-D4D4-4706-8514-D657F88B4F7C}">
      <dgm:prSet phldrT="[Текст]" custT="1"/>
      <dgm:spPr/>
      <dgm:t>
        <a:bodyPr/>
        <a:lstStyle/>
        <a:p>
          <a:r>
            <a:rPr lang="ru-RU" sz="1400" dirty="0" smtClean="0"/>
            <a:t>Добровольное применение старого порядка</a:t>
          </a:r>
          <a:endParaRPr lang="ru-RU" sz="1400" dirty="0"/>
        </a:p>
      </dgm:t>
    </dgm:pt>
    <dgm:pt modelId="{7C692030-79DD-4C1B-A80A-37E5089FFB78}" type="parTrans" cxnId="{50929366-F3D9-47B4-98E6-A09BD981EC7D}">
      <dgm:prSet/>
      <dgm:spPr/>
      <dgm:t>
        <a:bodyPr/>
        <a:lstStyle/>
        <a:p>
          <a:endParaRPr lang="ru-RU" sz="2000"/>
        </a:p>
      </dgm:t>
    </dgm:pt>
    <dgm:pt modelId="{51D1CA16-A8B5-47F3-9871-4BB5594096EF}" type="sibTrans" cxnId="{50929366-F3D9-47B4-98E6-A09BD981EC7D}">
      <dgm:prSet/>
      <dgm:spPr/>
      <dgm:t>
        <a:bodyPr/>
        <a:lstStyle/>
        <a:p>
          <a:endParaRPr lang="ru-RU" sz="2000"/>
        </a:p>
      </dgm:t>
    </dgm:pt>
    <dgm:pt modelId="{B7E2503D-F66C-42F9-B2A3-CD923D038573}">
      <dgm:prSet phldrT="[Текст]" custT="1"/>
      <dgm:spPr/>
      <dgm:t>
        <a:bodyPr/>
        <a:lstStyle/>
        <a:p>
          <a:r>
            <a:rPr lang="ru-RU" sz="1400" dirty="0" smtClean="0"/>
            <a:t>С момента вступления закона в силу и до 01.07.2017</a:t>
          </a:r>
          <a:endParaRPr lang="ru-RU" sz="1400" dirty="0"/>
        </a:p>
      </dgm:t>
    </dgm:pt>
    <dgm:pt modelId="{5EBD1C72-FA69-45D4-B4D6-B1E82ABC9E37}" type="parTrans" cxnId="{74878E68-0E13-493E-A4A3-CF3502F12F7E}">
      <dgm:prSet/>
      <dgm:spPr/>
      <dgm:t>
        <a:bodyPr/>
        <a:lstStyle/>
        <a:p>
          <a:endParaRPr lang="ru-RU" sz="2000"/>
        </a:p>
      </dgm:t>
    </dgm:pt>
    <dgm:pt modelId="{DFB3DACE-B9B2-493A-B6D8-389C1308F267}" type="sibTrans" cxnId="{74878E68-0E13-493E-A4A3-CF3502F12F7E}">
      <dgm:prSet/>
      <dgm:spPr/>
      <dgm:t>
        <a:bodyPr/>
        <a:lstStyle/>
        <a:p>
          <a:endParaRPr lang="ru-RU" sz="2000"/>
        </a:p>
      </dgm:t>
    </dgm:pt>
    <dgm:pt modelId="{CCB770EA-055A-466E-83D5-FD122AAF14F9}">
      <dgm:prSet phldrT="[Текст]" custT="1"/>
      <dgm:spPr/>
      <dgm:t>
        <a:bodyPr/>
        <a:lstStyle/>
        <a:p>
          <a:r>
            <a:rPr lang="ru-RU" sz="1400" dirty="0" smtClean="0"/>
            <a:t>Прекращение регистрации по старому порядку</a:t>
          </a:r>
          <a:endParaRPr lang="ru-RU" sz="1400" dirty="0"/>
        </a:p>
      </dgm:t>
    </dgm:pt>
    <dgm:pt modelId="{8E37EE19-4227-444A-B5FC-0FEC721B1CE2}" type="parTrans" cxnId="{243E685C-0889-455B-84FC-2A549F9B7183}">
      <dgm:prSet/>
      <dgm:spPr/>
      <dgm:t>
        <a:bodyPr/>
        <a:lstStyle/>
        <a:p>
          <a:endParaRPr lang="ru-RU" sz="2000"/>
        </a:p>
      </dgm:t>
    </dgm:pt>
    <dgm:pt modelId="{D6707E6D-008F-4727-8167-89D755D88859}" type="sibTrans" cxnId="{243E685C-0889-455B-84FC-2A549F9B7183}">
      <dgm:prSet/>
      <dgm:spPr/>
      <dgm:t>
        <a:bodyPr/>
        <a:lstStyle/>
        <a:p>
          <a:endParaRPr lang="ru-RU" sz="2000"/>
        </a:p>
      </dgm:t>
    </dgm:pt>
    <dgm:pt modelId="{840BDF77-70A1-4352-A6ED-E14D67AE1714}">
      <dgm:prSet phldrT="[Текст]" custT="1"/>
      <dgm:spPr/>
      <dgm:t>
        <a:bodyPr/>
        <a:lstStyle/>
        <a:p>
          <a:r>
            <a:rPr lang="ru-RU" sz="1400" dirty="0" smtClean="0"/>
            <a:t>С 01.02.2017</a:t>
          </a:r>
          <a:endParaRPr lang="ru-RU" sz="1400" dirty="0"/>
        </a:p>
      </dgm:t>
    </dgm:pt>
    <dgm:pt modelId="{165A13DA-9948-40EB-BCBB-067692A292F0}" type="parTrans" cxnId="{6054D388-03DB-4824-A625-B7148CFFFA7E}">
      <dgm:prSet/>
      <dgm:spPr/>
      <dgm:t>
        <a:bodyPr/>
        <a:lstStyle/>
        <a:p>
          <a:endParaRPr lang="ru-RU" sz="2000"/>
        </a:p>
      </dgm:t>
    </dgm:pt>
    <dgm:pt modelId="{ED4A1A9B-AAF1-4076-AA03-CC5B41233D4E}" type="sibTrans" cxnId="{6054D388-03DB-4824-A625-B7148CFFFA7E}">
      <dgm:prSet/>
      <dgm:spPr/>
      <dgm:t>
        <a:bodyPr/>
        <a:lstStyle/>
        <a:p>
          <a:endParaRPr lang="ru-RU" sz="2000"/>
        </a:p>
      </dgm:t>
    </dgm:pt>
    <dgm:pt modelId="{5A97F282-F538-4427-A4C8-026D4A45F934}">
      <dgm:prSet phldrT="[Текст]" custT="1"/>
      <dgm:spPr/>
      <dgm:t>
        <a:bodyPr/>
        <a:lstStyle/>
        <a:p>
          <a:r>
            <a:rPr lang="ru-RU" sz="1400" dirty="0" smtClean="0"/>
            <a:t>Прекращение действия старого порядка</a:t>
          </a:r>
          <a:endParaRPr lang="ru-RU" sz="1400" dirty="0"/>
        </a:p>
      </dgm:t>
    </dgm:pt>
    <dgm:pt modelId="{D43E1FA6-F7A0-4AF0-A7F2-511B711B3FE2}" type="parTrans" cxnId="{06E6EC69-50BD-41E0-A348-2322F151421C}">
      <dgm:prSet/>
      <dgm:spPr/>
      <dgm:t>
        <a:bodyPr/>
        <a:lstStyle/>
        <a:p>
          <a:endParaRPr lang="ru-RU" sz="2000"/>
        </a:p>
      </dgm:t>
    </dgm:pt>
    <dgm:pt modelId="{9CFD42B9-4383-42F9-8CDE-DA4BC188ABCF}" type="sibTrans" cxnId="{06E6EC69-50BD-41E0-A348-2322F151421C}">
      <dgm:prSet/>
      <dgm:spPr/>
      <dgm:t>
        <a:bodyPr/>
        <a:lstStyle/>
        <a:p>
          <a:endParaRPr lang="ru-RU" sz="2000"/>
        </a:p>
      </dgm:t>
    </dgm:pt>
    <dgm:pt modelId="{8063C131-31DE-4D0E-A3BE-4EADE9700BB2}">
      <dgm:prSet phldrT="[Текст]" custT="1"/>
      <dgm:spPr/>
      <dgm:t>
        <a:bodyPr/>
        <a:lstStyle/>
        <a:p>
          <a:r>
            <a:rPr lang="ru-RU" sz="1400" dirty="0" smtClean="0"/>
            <a:t>С 01.07.2017</a:t>
          </a:r>
          <a:endParaRPr lang="ru-RU" sz="1400" dirty="0"/>
        </a:p>
      </dgm:t>
    </dgm:pt>
    <dgm:pt modelId="{ED9C7D16-2646-4908-B1AA-974A2852D8CB}" type="parTrans" cxnId="{60E7C3DA-FE21-497E-B698-D569A57A4490}">
      <dgm:prSet/>
      <dgm:spPr/>
      <dgm:t>
        <a:bodyPr/>
        <a:lstStyle/>
        <a:p>
          <a:endParaRPr lang="ru-RU" sz="2000"/>
        </a:p>
      </dgm:t>
    </dgm:pt>
    <dgm:pt modelId="{DC34A92D-2DBA-4127-BA59-CFA2B227B32B}" type="sibTrans" cxnId="{60E7C3DA-FE21-497E-B698-D569A57A4490}">
      <dgm:prSet/>
      <dgm:spPr/>
      <dgm:t>
        <a:bodyPr/>
        <a:lstStyle/>
        <a:p>
          <a:endParaRPr lang="ru-RU" sz="2000"/>
        </a:p>
      </dgm:t>
    </dgm:pt>
    <dgm:pt modelId="{28A1775A-2E80-456A-8826-E15D0F6E22E6}">
      <dgm:prSet phldrT="[Текст]" custT="1"/>
      <dgm:spPr/>
      <dgm:t>
        <a:bodyPr/>
        <a:lstStyle/>
        <a:p>
          <a:r>
            <a:rPr lang="ru-RU" sz="1400" dirty="0" smtClean="0"/>
            <a:t>Переход  отдельных категорий на новый порядок </a:t>
          </a:r>
          <a:endParaRPr lang="ru-RU" sz="1400" dirty="0"/>
        </a:p>
      </dgm:t>
    </dgm:pt>
    <dgm:pt modelId="{382760D9-5E4B-4FFE-B01E-D968DC595483}" type="parTrans" cxnId="{9E896C7B-00EA-435A-AF63-5F06444F1299}">
      <dgm:prSet/>
      <dgm:spPr/>
      <dgm:t>
        <a:bodyPr/>
        <a:lstStyle/>
        <a:p>
          <a:endParaRPr lang="ru-RU" sz="2000"/>
        </a:p>
      </dgm:t>
    </dgm:pt>
    <dgm:pt modelId="{1AF1D27C-C3B9-44A6-AF0C-925AC80A5F08}" type="sibTrans" cxnId="{9E896C7B-00EA-435A-AF63-5F06444F1299}">
      <dgm:prSet/>
      <dgm:spPr/>
      <dgm:t>
        <a:bodyPr/>
        <a:lstStyle/>
        <a:p>
          <a:endParaRPr lang="ru-RU" sz="2000"/>
        </a:p>
      </dgm:t>
    </dgm:pt>
    <dgm:pt modelId="{C496FEC0-55A0-46E4-9A7F-AC0B59797CA7}">
      <dgm:prSet custT="1"/>
      <dgm:spPr/>
      <dgm:t>
        <a:bodyPr/>
        <a:lstStyle/>
        <a:p>
          <a:r>
            <a:rPr lang="ru-RU" sz="1400" dirty="0" smtClean="0"/>
            <a:t>С 01.07.2018</a:t>
          </a:r>
          <a:endParaRPr lang="ru-RU" sz="1400" dirty="0"/>
        </a:p>
      </dgm:t>
    </dgm:pt>
    <dgm:pt modelId="{C2660D80-F2AC-4C85-9B21-162260437CF8}" type="parTrans" cxnId="{454BCE3B-0E01-44BF-85B4-7CE1080EF3C3}">
      <dgm:prSet/>
      <dgm:spPr/>
      <dgm:t>
        <a:bodyPr/>
        <a:lstStyle/>
        <a:p>
          <a:endParaRPr lang="ru-RU" sz="2000"/>
        </a:p>
      </dgm:t>
    </dgm:pt>
    <dgm:pt modelId="{74F1A8AD-CE94-434E-B3A5-E43C90EF7FDD}" type="sibTrans" cxnId="{454BCE3B-0E01-44BF-85B4-7CE1080EF3C3}">
      <dgm:prSet/>
      <dgm:spPr/>
      <dgm:t>
        <a:bodyPr/>
        <a:lstStyle/>
        <a:p>
          <a:endParaRPr lang="ru-RU" sz="2000"/>
        </a:p>
      </dgm:t>
    </dgm:pt>
    <dgm:pt modelId="{433A438B-06EF-4285-A4D7-CBC0823A7178}" type="pres">
      <dgm:prSet presAssocID="{50872528-490D-4640-A31E-6D471D0A95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EC1F2-A45B-4F9C-A790-EA6B81256E30}" type="pres">
      <dgm:prSet presAssocID="{8EE1EF5E-D4D4-4706-8514-D657F88B4F7C}" presName="composite" presStyleCnt="0"/>
      <dgm:spPr/>
      <dgm:t>
        <a:bodyPr/>
        <a:lstStyle/>
        <a:p>
          <a:endParaRPr lang="ru-RU"/>
        </a:p>
      </dgm:t>
    </dgm:pt>
    <dgm:pt modelId="{FAA691C6-FC2F-433B-B8A8-FAF9CC684846}" type="pres">
      <dgm:prSet presAssocID="{8EE1EF5E-D4D4-4706-8514-D657F88B4F7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21647-43C4-4E80-B51C-BE4EFCB4BC7B}" type="pres">
      <dgm:prSet presAssocID="{8EE1EF5E-D4D4-4706-8514-D657F88B4F7C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6149-0334-4C17-828A-3F03481C1832}" type="pres">
      <dgm:prSet presAssocID="{51D1CA16-A8B5-47F3-9871-4BB5594096EF}" presName="space" presStyleCnt="0"/>
      <dgm:spPr/>
      <dgm:t>
        <a:bodyPr/>
        <a:lstStyle/>
        <a:p>
          <a:endParaRPr lang="ru-RU"/>
        </a:p>
      </dgm:t>
    </dgm:pt>
    <dgm:pt modelId="{65DE62B6-E320-4019-A8BA-7D3F76856862}" type="pres">
      <dgm:prSet presAssocID="{CCB770EA-055A-466E-83D5-FD122AAF14F9}" presName="composite" presStyleCnt="0"/>
      <dgm:spPr/>
      <dgm:t>
        <a:bodyPr/>
        <a:lstStyle/>
        <a:p>
          <a:endParaRPr lang="ru-RU"/>
        </a:p>
      </dgm:t>
    </dgm:pt>
    <dgm:pt modelId="{CAC524E6-23BF-4C74-964E-101175782D06}" type="pres">
      <dgm:prSet presAssocID="{CCB770EA-055A-466E-83D5-FD122AAF14F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2C881-5087-44F2-9B23-AD5ED6CE2AAB}" type="pres">
      <dgm:prSet presAssocID="{CCB770EA-055A-466E-83D5-FD122AAF14F9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E3C6D-1753-450D-8DC4-5F35749840E2}" type="pres">
      <dgm:prSet presAssocID="{D6707E6D-008F-4727-8167-89D755D88859}" presName="space" presStyleCnt="0"/>
      <dgm:spPr/>
      <dgm:t>
        <a:bodyPr/>
        <a:lstStyle/>
        <a:p>
          <a:endParaRPr lang="ru-RU"/>
        </a:p>
      </dgm:t>
    </dgm:pt>
    <dgm:pt modelId="{51459FB0-0ACF-46A2-9414-E872F3EEE4DF}" type="pres">
      <dgm:prSet presAssocID="{5A97F282-F538-4427-A4C8-026D4A45F934}" presName="composite" presStyleCnt="0"/>
      <dgm:spPr/>
      <dgm:t>
        <a:bodyPr/>
        <a:lstStyle/>
        <a:p>
          <a:endParaRPr lang="ru-RU"/>
        </a:p>
      </dgm:t>
    </dgm:pt>
    <dgm:pt modelId="{F4280E81-2732-4B71-8D38-945B1F88F314}" type="pres">
      <dgm:prSet presAssocID="{5A97F282-F538-4427-A4C8-026D4A45F934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522A9-004B-4B29-9C7B-D86DE309C7D2}" type="pres">
      <dgm:prSet presAssocID="{5A97F282-F538-4427-A4C8-026D4A45F934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CC5EB-88D0-4B31-BCBD-E7D4ED9CB8BD}" type="pres">
      <dgm:prSet presAssocID="{9CFD42B9-4383-42F9-8CDE-DA4BC188ABCF}" presName="space" presStyleCnt="0"/>
      <dgm:spPr/>
      <dgm:t>
        <a:bodyPr/>
        <a:lstStyle/>
        <a:p>
          <a:endParaRPr lang="ru-RU"/>
        </a:p>
      </dgm:t>
    </dgm:pt>
    <dgm:pt modelId="{66A80AE7-6C96-469F-B228-E543B137FB64}" type="pres">
      <dgm:prSet presAssocID="{28A1775A-2E80-456A-8826-E15D0F6E22E6}" presName="composite" presStyleCnt="0"/>
      <dgm:spPr/>
      <dgm:t>
        <a:bodyPr/>
        <a:lstStyle/>
        <a:p>
          <a:endParaRPr lang="ru-RU"/>
        </a:p>
      </dgm:t>
    </dgm:pt>
    <dgm:pt modelId="{4DB3FEE8-3CF4-4B52-8321-364CCE169BEC}" type="pres">
      <dgm:prSet presAssocID="{28A1775A-2E80-456A-8826-E15D0F6E22E6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C287B-62E1-4760-94BD-9045030DDE16}" type="pres">
      <dgm:prSet presAssocID="{28A1775A-2E80-456A-8826-E15D0F6E22E6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DA0C05-57A3-4FE0-9DE0-4237584A9049}" type="presOf" srcId="{5A97F282-F538-4427-A4C8-026D4A45F934}" destId="{F4280E81-2732-4B71-8D38-945B1F88F314}" srcOrd="0" destOrd="0" presId="urn:microsoft.com/office/officeart/2005/8/layout/chevron1"/>
    <dgm:cxn modelId="{9E896C7B-00EA-435A-AF63-5F06444F1299}" srcId="{50872528-490D-4640-A31E-6D471D0A95F0}" destId="{28A1775A-2E80-456A-8826-E15D0F6E22E6}" srcOrd="3" destOrd="0" parTransId="{382760D9-5E4B-4FFE-B01E-D968DC595483}" sibTransId="{1AF1D27C-C3B9-44A6-AF0C-925AC80A5F08}"/>
    <dgm:cxn modelId="{50929366-F3D9-47B4-98E6-A09BD981EC7D}" srcId="{50872528-490D-4640-A31E-6D471D0A95F0}" destId="{8EE1EF5E-D4D4-4706-8514-D657F88B4F7C}" srcOrd="0" destOrd="0" parTransId="{7C692030-79DD-4C1B-A80A-37E5089FFB78}" sibTransId="{51D1CA16-A8B5-47F3-9871-4BB5594096EF}"/>
    <dgm:cxn modelId="{6054D388-03DB-4824-A625-B7148CFFFA7E}" srcId="{CCB770EA-055A-466E-83D5-FD122AAF14F9}" destId="{840BDF77-70A1-4352-A6ED-E14D67AE1714}" srcOrd="0" destOrd="0" parTransId="{165A13DA-9948-40EB-BCBB-067692A292F0}" sibTransId="{ED4A1A9B-AAF1-4076-AA03-CC5B41233D4E}"/>
    <dgm:cxn modelId="{243E685C-0889-455B-84FC-2A549F9B7183}" srcId="{50872528-490D-4640-A31E-6D471D0A95F0}" destId="{CCB770EA-055A-466E-83D5-FD122AAF14F9}" srcOrd="1" destOrd="0" parTransId="{8E37EE19-4227-444A-B5FC-0FEC721B1CE2}" sibTransId="{D6707E6D-008F-4727-8167-89D755D88859}"/>
    <dgm:cxn modelId="{4F872940-8E9A-4AF8-BFFA-107D117CF6B3}" type="presOf" srcId="{8063C131-31DE-4D0E-A3BE-4EADE9700BB2}" destId="{EB7522A9-004B-4B29-9C7B-D86DE309C7D2}" srcOrd="0" destOrd="0" presId="urn:microsoft.com/office/officeart/2005/8/layout/chevron1"/>
    <dgm:cxn modelId="{4150450D-3585-4B3D-9FCA-F1B3A46CB53A}" type="presOf" srcId="{CCB770EA-055A-466E-83D5-FD122AAF14F9}" destId="{CAC524E6-23BF-4C74-964E-101175782D06}" srcOrd="0" destOrd="0" presId="urn:microsoft.com/office/officeart/2005/8/layout/chevron1"/>
    <dgm:cxn modelId="{27B25C69-D88A-4889-8248-23FD24D7A9A5}" type="presOf" srcId="{C496FEC0-55A0-46E4-9A7F-AC0B59797CA7}" destId="{443C287B-62E1-4760-94BD-9045030DDE16}" srcOrd="0" destOrd="0" presId="urn:microsoft.com/office/officeart/2005/8/layout/chevron1"/>
    <dgm:cxn modelId="{60E7C3DA-FE21-497E-B698-D569A57A4490}" srcId="{5A97F282-F538-4427-A4C8-026D4A45F934}" destId="{8063C131-31DE-4D0E-A3BE-4EADE9700BB2}" srcOrd="0" destOrd="0" parTransId="{ED9C7D16-2646-4908-B1AA-974A2852D8CB}" sibTransId="{DC34A92D-2DBA-4127-BA59-CFA2B227B32B}"/>
    <dgm:cxn modelId="{06E6EC69-50BD-41E0-A348-2322F151421C}" srcId="{50872528-490D-4640-A31E-6D471D0A95F0}" destId="{5A97F282-F538-4427-A4C8-026D4A45F934}" srcOrd="2" destOrd="0" parTransId="{D43E1FA6-F7A0-4AF0-A7F2-511B711B3FE2}" sibTransId="{9CFD42B9-4383-42F9-8CDE-DA4BC188ABCF}"/>
    <dgm:cxn modelId="{B8EA38FB-9E6F-41D0-98D3-BBC8B372A214}" type="presOf" srcId="{840BDF77-70A1-4352-A6ED-E14D67AE1714}" destId="{BE82C881-5087-44F2-9B23-AD5ED6CE2AAB}" srcOrd="0" destOrd="0" presId="urn:microsoft.com/office/officeart/2005/8/layout/chevron1"/>
    <dgm:cxn modelId="{3FD48CB9-FFD3-4884-A7C2-D19F3C2BE6D6}" type="presOf" srcId="{28A1775A-2E80-456A-8826-E15D0F6E22E6}" destId="{4DB3FEE8-3CF4-4B52-8321-364CCE169BEC}" srcOrd="0" destOrd="0" presId="urn:microsoft.com/office/officeart/2005/8/layout/chevron1"/>
    <dgm:cxn modelId="{74878E68-0E13-493E-A4A3-CF3502F12F7E}" srcId="{8EE1EF5E-D4D4-4706-8514-D657F88B4F7C}" destId="{B7E2503D-F66C-42F9-B2A3-CD923D038573}" srcOrd="0" destOrd="0" parTransId="{5EBD1C72-FA69-45D4-B4D6-B1E82ABC9E37}" sibTransId="{DFB3DACE-B9B2-493A-B6D8-389C1308F267}"/>
    <dgm:cxn modelId="{7B2672C1-E181-40AD-9824-382A190F3597}" type="presOf" srcId="{50872528-490D-4640-A31E-6D471D0A95F0}" destId="{433A438B-06EF-4285-A4D7-CBC0823A7178}" srcOrd="0" destOrd="0" presId="urn:microsoft.com/office/officeart/2005/8/layout/chevron1"/>
    <dgm:cxn modelId="{83D8FEAA-A23A-4AE5-95A1-19CEF9A2B2BD}" type="presOf" srcId="{B7E2503D-F66C-42F9-B2A3-CD923D038573}" destId="{7B421647-43C4-4E80-B51C-BE4EFCB4BC7B}" srcOrd="0" destOrd="0" presId="urn:microsoft.com/office/officeart/2005/8/layout/chevron1"/>
    <dgm:cxn modelId="{3B8B898E-34E8-4DFE-AB99-DED5C43F096E}" type="presOf" srcId="{8EE1EF5E-D4D4-4706-8514-D657F88B4F7C}" destId="{FAA691C6-FC2F-433B-B8A8-FAF9CC684846}" srcOrd="0" destOrd="0" presId="urn:microsoft.com/office/officeart/2005/8/layout/chevron1"/>
    <dgm:cxn modelId="{454BCE3B-0E01-44BF-85B4-7CE1080EF3C3}" srcId="{28A1775A-2E80-456A-8826-E15D0F6E22E6}" destId="{C496FEC0-55A0-46E4-9A7F-AC0B59797CA7}" srcOrd="0" destOrd="0" parTransId="{C2660D80-F2AC-4C85-9B21-162260437CF8}" sibTransId="{74F1A8AD-CE94-434E-B3A5-E43C90EF7FDD}"/>
    <dgm:cxn modelId="{37C5D5D6-AC0C-40C7-839F-12A2610A3F20}" type="presParOf" srcId="{433A438B-06EF-4285-A4D7-CBC0823A7178}" destId="{0A3EC1F2-A45B-4F9C-A790-EA6B81256E30}" srcOrd="0" destOrd="0" presId="urn:microsoft.com/office/officeart/2005/8/layout/chevron1"/>
    <dgm:cxn modelId="{E40B47F3-4E55-42FB-B463-3783A6104E03}" type="presParOf" srcId="{0A3EC1F2-A45B-4F9C-A790-EA6B81256E30}" destId="{FAA691C6-FC2F-433B-B8A8-FAF9CC684846}" srcOrd="0" destOrd="0" presId="urn:microsoft.com/office/officeart/2005/8/layout/chevron1"/>
    <dgm:cxn modelId="{48D847AC-D5A8-4291-9AC9-A4E191D4E312}" type="presParOf" srcId="{0A3EC1F2-A45B-4F9C-A790-EA6B81256E30}" destId="{7B421647-43C4-4E80-B51C-BE4EFCB4BC7B}" srcOrd="1" destOrd="0" presId="urn:microsoft.com/office/officeart/2005/8/layout/chevron1"/>
    <dgm:cxn modelId="{F587C567-0A6B-40B7-9F02-3F4B3C25A9D7}" type="presParOf" srcId="{433A438B-06EF-4285-A4D7-CBC0823A7178}" destId="{606C6149-0334-4C17-828A-3F03481C1832}" srcOrd="1" destOrd="0" presId="urn:microsoft.com/office/officeart/2005/8/layout/chevron1"/>
    <dgm:cxn modelId="{D93BA471-CCC2-4D79-9867-6A2DBB2835FC}" type="presParOf" srcId="{433A438B-06EF-4285-A4D7-CBC0823A7178}" destId="{65DE62B6-E320-4019-A8BA-7D3F76856862}" srcOrd="2" destOrd="0" presId="urn:microsoft.com/office/officeart/2005/8/layout/chevron1"/>
    <dgm:cxn modelId="{B1E495C6-FEFF-4AC8-BA15-66EDA7992262}" type="presParOf" srcId="{65DE62B6-E320-4019-A8BA-7D3F76856862}" destId="{CAC524E6-23BF-4C74-964E-101175782D06}" srcOrd="0" destOrd="0" presId="urn:microsoft.com/office/officeart/2005/8/layout/chevron1"/>
    <dgm:cxn modelId="{198D186A-B431-4237-A7A8-30A2185F9725}" type="presParOf" srcId="{65DE62B6-E320-4019-A8BA-7D3F76856862}" destId="{BE82C881-5087-44F2-9B23-AD5ED6CE2AAB}" srcOrd="1" destOrd="0" presId="urn:microsoft.com/office/officeart/2005/8/layout/chevron1"/>
    <dgm:cxn modelId="{7ABA027C-10C9-40C1-AD57-A8466D978047}" type="presParOf" srcId="{433A438B-06EF-4285-A4D7-CBC0823A7178}" destId="{367E3C6D-1753-450D-8DC4-5F35749840E2}" srcOrd="3" destOrd="0" presId="urn:microsoft.com/office/officeart/2005/8/layout/chevron1"/>
    <dgm:cxn modelId="{6FBC3D81-1D6C-46EB-8CAF-983266F8F8DE}" type="presParOf" srcId="{433A438B-06EF-4285-A4D7-CBC0823A7178}" destId="{51459FB0-0ACF-46A2-9414-E872F3EEE4DF}" srcOrd="4" destOrd="0" presId="urn:microsoft.com/office/officeart/2005/8/layout/chevron1"/>
    <dgm:cxn modelId="{72023792-9929-4086-B42C-B01AAAA77817}" type="presParOf" srcId="{51459FB0-0ACF-46A2-9414-E872F3EEE4DF}" destId="{F4280E81-2732-4B71-8D38-945B1F88F314}" srcOrd="0" destOrd="0" presId="urn:microsoft.com/office/officeart/2005/8/layout/chevron1"/>
    <dgm:cxn modelId="{86D6F5F3-9B81-403C-919F-F297ADA62D6C}" type="presParOf" srcId="{51459FB0-0ACF-46A2-9414-E872F3EEE4DF}" destId="{EB7522A9-004B-4B29-9C7B-D86DE309C7D2}" srcOrd="1" destOrd="0" presId="urn:microsoft.com/office/officeart/2005/8/layout/chevron1"/>
    <dgm:cxn modelId="{3BDBAD52-7417-459B-A1AE-6911C42B5C51}" type="presParOf" srcId="{433A438B-06EF-4285-A4D7-CBC0823A7178}" destId="{E70CC5EB-88D0-4B31-BCBD-E7D4ED9CB8BD}" srcOrd="5" destOrd="0" presId="urn:microsoft.com/office/officeart/2005/8/layout/chevron1"/>
    <dgm:cxn modelId="{809572AD-9D59-4E54-B622-259456653181}" type="presParOf" srcId="{433A438B-06EF-4285-A4D7-CBC0823A7178}" destId="{66A80AE7-6C96-469F-B228-E543B137FB64}" srcOrd="6" destOrd="0" presId="urn:microsoft.com/office/officeart/2005/8/layout/chevron1"/>
    <dgm:cxn modelId="{E0D37618-D26E-438C-B5FB-4D9425EC7EF4}" type="presParOf" srcId="{66A80AE7-6C96-469F-B228-E543B137FB64}" destId="{4DB3FEE8-3CF4-4B52-8321-364CCE169BEC}" srcOrd="0" destOrd="0" presId="urn:microsoft.com/office/officeart/2005/8/layout/chevron1"/>
    <dgm:cxn modelId="{9B227A8A-7D7D-420F-9A19-956C2C99FFC1}" type="presParOf" srcId="{66A80AE7-6C96-469F-B228-E543B137FB64}" destId="{443C287B-62E1-4760-94BD-9045030DDE1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2B475-8F92-409E-AFE2-777E4EF53929}">
      <dsp:nvSpPr>
        <dsp:cNvPr id="0" name=""/>
        <dsp:cNvSpPr/>
      </dsp:nvSpPr>
      <dsp:spPr>
        <a:xfrm>
          <a:off x="2478" y="14402"/>
          <a:ext cx="2416340" cy="96653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Транспарентность</a:t>
          </a:r>
          <a:r>
            <a:rPr lang="ru-RU" sz="2000" kern="1200" dirty="0" smtClean="0"/>
            <a:t> расчетов</a:t>
          </a:r>
          <a:endParaRPr lang="ru-RU" sz="2000" kern="1200" dirty="0"/>
        </a:p>
      </dsp:txBody>
      <dsp:txXfrm>
        <a:off x="2478" y="14402"/>
        <a:ext cx="2416340" cy="966536"/>
      </dsp:txXfrm>
    </dsp:sp>
    <dsp:sp modelId="{A931713B-4DD5-4F3F-B202-A4C746812F89}">
      <dsp:nvSpPr>
        <dsp:cNvPr id="0" name=""/>
        <dsp:cNvSpPr/>
      </dsp:nvSpPr>
      <dsp:spPr>
        <a:xfrm>
          <a:off x="2478" y="980938"/>
          <a:ext cx="2416340" cy="2547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Легализация рынка торговли и услуг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Увеличение поступлений в бюджет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Качественно иной анализ процессов, возникающих в ходе экономического оборота</a:t>
          </a:r>
          <a:endParaRPr lang="ru-RU" sz="1200" kern="1200" dirty="0"/>
        </a:p>
      </dsp:txBody>
      <dsp:txXfrm>
        <a:off x="2478" y="980938"/>
        <a:ext cx="2416340" cy="2547360"/>
      </dsp:txXfrm>
    </dsp:sp>
    <dsp:sp modelId="{D1935EBC-6B04-48E5-97BB-C72AAD6E9EB4}">
      <dsp:nvSpPr>
        <dsp:cNvPr id="0" name=""/>
        <dsp:cNvSpPr/>
      </dsp:nvSpPr>
      <dsp:spPr>
        <a:xfrm>
          <a:off x="2757105" y="14402"/>
          <a:ext cx="2416340" cy="96653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Комфортные условия ведения бизнеса</a:t>
          </a:r>
          <a:endParaRPr lang="ru-RU" sz="2000" kern="1200" dirty="0"/>
        </a:p>
      </dsp:txBody>
      <dsp:txXfrm>
        <a:off x="2757105" y="14402"/>
        <a:ext cx="2416340" cy="966536"/>
      </dsp:txXfrm>
    </dsp:sp>
    <dsp:sp modelId="{C5B07736-DF3F-4EA9-80F5-9A212B3D145B}">
      <dsp:nvSpPr>
        <dsp:cNvPr id="0" name=""/>
        <dsp:cNvSpPr/>
      </dsp:nvSpPr>
      <dsp:spPr>
        <a:xfrm>
          <a:off x="2757105" y="980938"/>
          <a:ext cx="2416340" cy="2547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Регистрация ККТ и взаимодействие с налоговыми органами через сайт ФНС России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Практический отказ от проверок за счет автоматизированного риск-анализа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Новые возможности контроля и </a:t>
          </a:r>
          <a:r>
            <a:rPr lang="ru-RU" sz="1200" kern="1200" dirty="0" smtClean="0"/>
            <a:t>планирования собственного бизнеса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Здоровая конкуренция за счет пресечения минимизации налогов</a:t>
          </a:r>
          <a:endParaRPr lang="ru-RU" sz="1200" kern="1200" dirty="0"/>
        </a:p>
      </dsp:txBody>
      <dsp:txXfrm>
        <a:off x="2757105" y="980938"/>
        <a:ext cx="2416340" cy="2547360"/>
      </dsp:txXfrm>
    </dsp:sp>
    <dsp:sp modelId="{5471ADB9-BC5F-4319-ADCB-AA2189B07CC1}">
      <dsp:nvSpPr>
        <dsp:cNvPr id="0" name=""/>
        <dsp:cNvSpPr/>
      </dsp:nvSpPr>
      <dsp:spPr>
        <a:xfrm>
          <a:off x="5511733" y="14402"/>
          <a:ext cx="2416340" cy="96653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Защиту прав потребителя</a:t>
          </a:r>
          <a:endParaRPr lang="ru-RU" sz="2000" kern="1200" dirty="0"/>
        </a:p>
      </dsp:txBody>
      <dsp:txXfrm>
        <a:off x="5511733" y="14402"/>
        <a:ext cx="2416340" cy="966536"/>
      </dsp:txXfrm>
    </dsp:sp>
    <dsp:sp modelId="{A8C0597E-338F-4729-9306-823F19DE05C7}">
      <dsp:nvSpPr>
        <dsp:cNvPr id="0" name=""/>
        <dsp:cNvSpPr/>
      </dsp:nvSpPr>
      <dsp:spPr>
        <a:xfrm>
          <a:off x="5511733" y="980938"/>
          <a:ext cx="2416340" cy="2547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получать и хранить электронные чеки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быстро и удобно проверить чек и направить жалобу в ФНС России</a:t>
          </a:r>
          <a:endParaRPr lang="ru-RU" sz="1400" kern="1200" dirty="0"/>
        </a:p>
      </dsp:txBody>
      <dsp:txXfrm>
        <a:off x="5511733" y="980938"/>
        <a:ext cx="2416340" cy="254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691C6-FC2F-433B-B8A8-FAF9CC684846}">
      <dsp:nvSpPr>
        <dsp:cNvPr id="0" name=""/>
        <dsp:cNvSpPr/>
      </dsp:nvSpPr>
      <dsp:spPr>
        <a:xfrm>
          <a:off x="5788" y="5542"/>
          <a:ext cx="2195658" cy="87826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Добровольное применение старого порядка</a:t>
          </a:r>
          <a:endParaRPr lang="ru-RU" sz="1400" kern="1200" dirty="0"/>
        </a:p>
      </dsp:txBody>
      <dsp:txXfrm>
        <a:off x="444920" y="5542"/>
        <a:ext cx="1317395" cy="878263"/>
      </dsp:txXfrm>
    </dsp:sp>
    <dsp:sp modelId="{7B421647-43C4-4E80-B51C-BE4EFCB4BC7B}">
      <dsp:nvSpPr>
        <dsp:cNvPr id="0" name=""/>
        <dsp:cNvSpPr/>
      </dsp:nvSpPr>
      <dsp:spPr>
        <a:xfrm>
          <a:off x="5788" y="993589"/>
          <a:ext cx="175652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момента вступления закона в силу и до 01.07.2017</a:t>
          </a:r>
          <a:endParaRPr lang="ru-RU" sz="1400" kern="1200" dirty="0"/>
        </a:p>
      </dsp:txBody>
      <dsp:txXfrm>
        <a:off x="5788" y="993589"/>
        <a:ext cx="1756526" cy="594000"/>
      </dsp:txXfrm>
    </dsp:sp>
    <dsp:sp modelId="{CAC524E6-23BF-4C74-964E-101175782D06}">
      <dsp:nvSpPr>
        <dsp:cNvPr id="0" name=""/>
        <dsp:cNvSpPr/>
      </dsp:nvSpPr>
      <dsp:spPr>
        <a:xfrm>
          <a:off x="1985447" y="5542"/>
          <a:ext cx="2195658" cy="87826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Прекращение регистрации по старому порядку</a:t>
          </a:r>
          <a:endParaRPr lang="ru-RU" sz="1400" kern="1200" dirty="0"/>
        </a:p>
      </dsp:txBody>
      <dsp:txXfrm>
        <a:off x="2424579" y="5542"/>
        <a:ext cx="1317395" cy="878263"/>
      </dsp:txXfrm>
    </dsp:sp>
    <dsp:sp modelId="{BE82C881-5087-44F2-9B23-AD5ED6CE2AAB}">
      <dsp:nvSpPr>
        <dsp:cNvPr id="0" name=""/>
        <dsp:cNvSpPr/>
      </dsp:nvSpPr>
      <dsp:spPr>
        <a:xfrm>
          <a:off x="1985447" y="993589"/>
          <a:ext cx="175652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01.02.2017</a:t>
          </a:r>
          <a:endParaRPr lang="ru-RU" sz="1400" kern="1200" dirty="0"/>
        </a:p>
      </dsp:txBody>
      <dsp:txXfrm>
        <a:off x="1985447" y="993589"/>
        <a:ext cx="1756526" cy="594000"/>
      </dsp:txXfrm>
    </dsp:sp>
    <dsp:sp modelId="{F4280E81-2732-4B71-8D38-945B1F88F314}">
      <dsp:nvSpPr>
        <dsp:cNvPr id="0" name=""/>
        <dsp:cNvSpPr/>
      </dsp:nvSpPr>
      <dsp:spPr>
        <a:xfrm>
          <a:off x="3965105" y="5542"/>
          <a:ext cx="2195658" cy="87826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Прекращение действия старого порядка</a:t>
          </a:r>
          <a:endParaRPr lang="ru-RU" sz="1400" kern="1200" dirty="0"/>
        </a:p>
      </dsp:txBody>
      <dsp:txXfrm>
        <a:off x="4404237" y="5542"/>
        <a:ext cx="1317395" cy="878263"/>
      </dsp:txXfrm>
    </dsp:sp>
    <dsp:sp modelId="{EB7522A9-004B-4B29-9C7B-D86DE309C7D2}">
      <dsp:nvSpPr>
        <dsp:cNvPr id="0" name=""/>
        <dsp:cNvSpPr/>
      </dsp:nvSpPr>
      <dsp:spPr>
        <a:xfrm>
          <a:off x="3965105" y="993589"/>
          <a:ext cx="175652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01.07.2017</a:t>
          </a:r>
          <a:endParaRPr lang="ru-RU" sz="1400" kern="1200" dirty="0"/>
        </a:p>
      </dsp:txBody>
      <dsp:txXfrm>
        <a:off x="3965105" y="993589"/>
        <a:ext cx="1756526" cy="594000"/>
      </dsp:txXfrm>
    </dsp:sp>
    <dsp:sp modelId="{4DB3FEE8-3CF4-4B52-8321-364CCE169BEC}">
      <dsp:nvSpPr>
        <dsp:cNvPr id="0" name=""/>
        <dsp:cNvSpPr/>
      </dsp:nvSpPr>
      <dsp:spPr>
        <a:xfrm>
          <a:off x="5944763" y="5542"/>
          <a:ext cx="2195658" cy="87826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Переход  отдельных категорий на новый порядок </a:t>
          </a:r>
          <a:endParaRPr lang="ru-RU" sz="1400" kern="1200" dirty="0"/>
        </a:p>
      </dsp:txBody>
      <dsp:txXfrm>
        <a:off x="6383895" y="5542"/>
        <a:ext cx="1317395" cy="878263"/>
      </dsp:txXfrm>
    </dsp:sp>
    <dsp:sp modelId="{443C287B-62E1-4760-94BD-9045030DDE16}">
      <dsp:nvSpPr>
        <dsp:cNvPr id="0" name=""/>
        <dsp:cNvSpPr/>
      </dsp:nvSpPr>
      <dsp:spPr>
        <a:xfrm>
          <a:off x="5944763" y="993589"/>
          <a:ext cx="175652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01.07.2018</a:t>
          </a:r>
          <a:endParaRPr lang="ru-RU" sz="1400" kern="1200" dirty="0"/>
        </a:p>
      </dsp:txBody>
      <dsp:txXfrm>
        <a:off x="5944763" y="993589"/>
        <a:ext cx="1756526" cy="59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7" y="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2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2801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7" y="9372801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" y="739775"/>
            <a:ext cx="6584950" cy="3703638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275" y="739775"/>
            <a:ext cx="6588125" cy="3706813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716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применения контрольно-кассовой техники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/>
          </a:bodyPr>
          <a:lstStyle/>
          <a:p>
            <a:r>
              <a:rPr lang="ru-RU" b="1" dirty="0" smtClean="0"/>
              <a:t>УФНС России по Чувашской Республике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9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130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реформы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anchor="ctr" anchorCtr="0"/>
          <a:lstStyle/>
          <a:p>
            <a:pPr algn="ctr"/>
            <a:fld id="{2239DDAF-0AF6-4ABE-B83B-855404764931}" type="slidenum">
              <a:rPr lang="ru-RU" sz="1200" smtClean="0">
                <a:solidFill>
                  <a:schemeClr val="bg1"/>
                </a:solidFill>
              </a:rPr>
              <a:pPr algn="ctr"/>
              <a:t>2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5AA9"/>
                </a:solidFill>
                <a:latin typeface="+mj-lt"/>
              </a:rPr>
              <a:t>Передача </a:t>
            </a:r>
            <a:r>
              <a:rPr lang="ru-RU" b="1" dirty="0">
                <a:solidFill>
                  <a:srgbClr val="005AA9"/>
                </a:solidFill>
                <a:latin typeface="+mj-lt"/>
              </a:rPr>
              <a:t>информации о расчетах в электронном виде в адрес налоговых органов через оператора фискальных </a:t>
            </a:r>
            <a:r>
              <a:rPr lang="ru-RU" b="1" dirty="0" smtClean="0">
                <a:solidFill>
                  <a:srgbClr val="005AA9"/>
                </a:solidFill>
                <a:latin typeface="+mj-lt"/>
              </a:rPr>
              <a:t>данных;</a:t>
            </a:r>
            <a:endParaRPr lang="ru-RU" b="1" dirty="0">
              <a:solidFill>
                <a:srgbClr val="005AA9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rgbClr val="005AA9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5AA9"/>
                </a:solidFill>
                <a:latin typeface="+mj-lt"/>
              </a:rPr>
              <a:t>Бесконтактная </a:t>
            </a:r>
            <a:r>
              <a:rPr lang="ru-RU" b="1" dirty="0">
                <a:solidFill>
                  <a:srgbClr val="005AA9"/>
                </a:solidFill>
                <a:latin typeface="+mj-lt"/>
              </a:rPr>
              <a:t>система администрирования ККТ (возможность осуществления всех регистрационных действий с ККТ и иного юридически значимого документооборота по вопросам применения ККТ через личный кабинет на сайте ФНС России);</a:t>
            </a: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rgbClr val="005AA9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5AA9"/>
                </a:solidFill>
                <a:latin typeface="+mj-lt"/>
              </a:rPr>
              <a:t>Построение </a:t>
            </a:r>
            <a:r>
              <a:rPr lang="ru-RU" b="1" dirty="0">
                <a:solidFill>
                  <a:srgbClr val="005AA9"/>
                </a:solidFill>
                <a:latin typeface="+mj-lt"/>
              </a:rPr>
              <a:t>системы гарантированного выявления нарушений на основе автоматизированного анализа информации о расчетах, выявления зон риска совершения правонарушений и проведения точечных результативных проверок;</a:t>
            </a: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rgbClr val="005AA9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5AA9"/>
                </a:solidFill>
                <a:latin typeface="+mj-lt"/>
              </a:rPr>
              <a:t>Вовлечение </a:t>
            </a:r>
            <a:r>
              <a:rPr lang="ru-RU" b="1" dirty="0">
                <a:solidFill>
                  <a:srgbClr val="005AA9"/>
                </a:solidFill>
                <a:latin typeface="+mj-lt"/>
              </a:rPr>
              <a:t>покупателей в гражданский контроль;</a:t>
            </a:r>
            <a:endParaRPr lang="ru-RU" b="1" dirty="0" smtClean="0">
              <a:solidFill>
                <a:srgbClr val="005AA9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 smtClean="0">
              <a:solidFill>
                <a:srgbClr val="005AA9"/>
              </a:solidFill>
              <a:latin typeface="+mj-lt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5AA9"/>
                </a:solidFill>
                <a:latin typeface="+mj-lt"/>
              </a:rPr>
              <a:t>Создание </a:t>
            </a:r>
            <a:r>
              <a:rPr lang="ru-RU" b="1" dirty="0">
                <a:solidFill>
                  <a:srgbClr val="005AA9"/>
                </a:solidFill>
                <a:latin typeface="+mj-lt"/>
              </a:rPr>
              <a:t>новых механизмов защиты интересов и прав потребителей, контроль над ценами социально-значимых товаров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4343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pPr defTabSz="469995" fontAlgn="base">
              <a:lnSpc>
                <a:spcPts val="2349"/>
              </a:lnSpc>
              <a:spcAft>
                <a:spcPct val="0"/>
              </a:spcAft>
            </a:pPr>
            <a:r>
              <a:rPr lang="ru-RU" sz="2200" dirty="0" smtClean="0"/>
              <a:t>Как </a:t>
            </a:r>
            <a:r>
              <a:rPr lang="ru-RU" sz="2200" dirty="0"/>
              <a:t>это работает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3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047083" y="3523880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47083" y="1625979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767131" y="1620474"/>
            <a:ext cx="1533438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фискальных данных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78127" y="3523880"/>
            <a:ext cx="1522442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cxnSp>
        <p:nvCxnSpPr>
          <p:cNvPr id="12" name="Прямая со стрелкой 11"/>
          <p:cNvCxnSpPr>
            <a:cxnSpLocks noChangeAspect="1"/>
          </p:cNvCxnSpPr>
          <p:nvPr/>
        </p:nvCxnSpPr>
        <p:spPr>
          <a:xfrm>
            <a:off x="3691543" y="1995926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flipH="1">
            <a:off x="3691540" y="2378529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633808" y="1673203"/>
            <a:ext cx="2067553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чека с ФП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633808" y="2423314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 получении чека и проверка ФП</a:t>
            </a:r>
          </a:p>
        </p:txBody>
      </p:sp>
      <p:cxnSp>
        <p:nvCxnSpPr>
          <p:cNvPr id="16" name="Прямая со стрелкой 15"/>
          <p:cNvCxnSpPr>
            <a:cxnSpLocks noChangeAspect="1"/>
          </p:cNvCxnSpPr>
          <p:nvPr/>
        </p:nvCxnSpPr>
        <p:spPr>
          <a:xfrm>
            <a:off x="6348536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flipV="1">
            <a:off x="6753581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878005" y="2932311"/>
            <a:ext cx="1371131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</p:txBody>
      </p:sp>
      <p:cxnSp>
        <p:nvCxnSpPr>
          <p:cNvPr id="19" name="Прямая со стрелкой 18"/>
          <p:cNvCxnSpPr>
            <a:cxnSpLocks noChangeAspect="1"/>
          </p:cNvCxnSpPr>
          <p:nvPr/>
        </p:nvCxnSpPr>
        <p:spPr>
          <a:xfrm>
            <a:off x="2627340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flipV="1">
            <a:off x="3032385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144433" y="3085647"/>
            <a:ext cx="870117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101139" y="3058893"/>
            <a:ext cx="435081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18460" y="3044147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4569554" y="207233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429510" y="293394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Прямая со стрелкой 26"/>
          <p:cNvCxnSpPr>
            <a:cxnSpLocks noChangeAspect="1"/>
          </p:cNvCxnSpPr>
          <p:nvPr/>
        </p:nvCxnSpPr>
        <p:spPr>
          <a:xfrm>
            <a:off x="3739310" y="3913847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 noChangeAspect="1"/>
          </p:cNvCxnSpPr>
          <p:nvPr/>
        </p:nvCxnSpPr>
        <p:spPr>
          <a:xfrm flipH="1">
            <a:off x="3739308" y="4296450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710574" y="3531069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чека, сообщения о нарушениях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710574" y="4349848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результатах проверки чека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4612934" y="3990260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2 (граница и черта) 4"/>
          <p:cNvSpPr/>
          <p:nvPr/>
        </p:nvSpPr>
        <p:spPr>
          <a:xfrm>
            <a:off x="7690668" y="1060555"/>
            <a:ext cx="119589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154"/>
              <a:gd name="adj6" fmla="val -54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Осуществляют обработку фискальных данных</a:t>
            </a:r>
            <a:endParaRPr lang="ru-RU" sz="1000" dirty="0"/>
          </a:p>
        </p:txBody>
      </p:sp>
      <p:sp>
        <p:nvSpPr>
          <p:cNvPr id="32" name="Выноска 2 (граница и черта) 31"/>
          <p:cNvSpPr/>
          <p:nvPr/>
        </p:nvSpPr>
        <p:spPr>
          <a:xfrm flipH="1">
            <a:off x="454321" y="1122918"/>
            <a:ext cx="1339971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83"/>
              <a:gd name="adj6" fmla="val -44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Регистрируют и применяют ККТ</a:t>
            </a:r>
            <a:endParaRPr lang="ru-RU" sz="1000" dirty="0"/>
          </a:p>
        </p:txBody>
      </p:sp>
      <p:sp>
        <p:nvSpPr>
          <p:cNvPr id="33" name="Выноска 2 (граница и черта) 32"/>
          <p:cNvSpPr/>
          <p:nvPr/>
        </p:nvSpPr>
        <p:spPr>
          <a:xfrm>
            <a:off x="7476315" y="2918421"/>
            <a:ext cx="1367028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95"/>
              <a:gd name="adj6" fmla="val -40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Осуществляет автоматизированный контроль</a:t>
            </a:r>
            <a:endParaRPr lang="ru-RU" sz="1000" dirty="0"/>
          </a:p>
        </p:txBody>
      </p:sp>
      <p:sp>
        <p:nvSpPr>
          <p:cNvPr id="34" name="Выноска 2 (граница и черта) 33"/>
          <p:cNvSpPr/>
          <p:nvPr/>
        </p:nvSpPr>
        <p:spPr>
          <a:xfrm flipH="1">
            <a:off x="433977" y="3090911"/>
            <a:ext cx="138065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34"/>
              <a:gd name="adj6" fmla="val -3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Проверяют чеки и направляют жалобы в ФНС России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871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dirty="0" smtClean="0"/>
              <a:t>Что </a:t>
            </a:r>
            <a:r>
              <a:rPr lang="ru-RU" sz="2200" dirty="0"/>
              <a:t>дает новая система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4947700"/>
              </p:ext>
            </p:extLst>
          </p:nvPr>
        </p:nvGraphicFramePr>
        <p:xfrm>
          <a:off x="419818" y="1380225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6" y="375804"/>
            <a:ext cx="7770463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Переходные </a:t>
            </a:r>
            <a:r>
              <a:rPr lang="ru-RU" sz="2200" dirty="0"/>
              <a:t>положения </a:t>
            </a:r>
            <a:r>
              <a:rPr lang="ru-RU" sz="2200" dirty="0" smtClean="0"/>
              <a:t>на новый порядок применения ККТ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0074946"/>
              </p:ext>
            </p:extLst>
          </p:nvPr>
        </p:nvGraphicFramePr>
        <p:xfrm>
          <a:off x="600973" y="2234241"/>
          <a:ext cx="8146211" cy="159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6</a:t>
            </a:fld>
            <a:endParaRPr lang="en-US"/>
          </a:p>
        </p:txBody>
      </p:sp>
      <p:pic>
        <p:nvPicPr>
          <p:cNvPr id="11" name="Объект 10" descr="Вырезка экрана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281940"/>
            <a:ext cx="7402832" cy="4640580"/>
          </a:xfrm>
        </p:spPr>
      </p:pic>
    </p:spTree>
    <p:extLst>
      <p:ext uri="{BB962C8B-B14F-4D97-AF65-F5344CB8AC3E}">
        <p14:creationId xmlns:p14="http://schemas.microsoft.com/office/powerpoint/2010/main" val="385916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может производить </a:t>
            </a:r>
            <a:r>
              <a:rPr lang="ru-RU" dirty="0"/>
              <a:t>расчеты без применения </a:t>
            </a:r>
            <a:r>
              <a:rPr lang="ru-RU" dirty="0" smtClean="0"/>
              <a:t>ККТ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7502214" cy="3521848"/>
          </a:xfrm>
        </p:spPr>
        <p:txBody>
          <a:bodyPr/>
          <a:lstStyle/>
          <a:p>
            <a:pPr marL="506377" indent="-342900">
              <a:buAutoNum type="arabicPeriod"/>
            </a:pPr>
            <a:r>
              <a:rPr lang="ru-RU" dirty="0" smtClean="0"/>
              <a:t>Организации </a:t>
            </a:r>
            <a:r>
              <a:rPr lang="ru-RU" dirty="0"/>
              <a:t>и индивидуальные предприниматели с учетом специфики своей деятельности или особенностей своего </a:t>
            </a:r>
            <a:r>
              <a:rPr lang="ru-RU" dirty="0" smtClean="0"/>
              <a:t>местонахождения, перечисленные </a:t>
            </a:r>
            <a:r>
              <a:rPr lang="ru-RU" dirty="0"/>
              <a:t>в Законе (продажа ценных </a:t>
            </a:r>
            <a:r>
              <a:rPr lang="ru-RU" dirty="0" smtClean="0"/>
              <a:t>бумаг, проездных билетов, обеспечение питанием учащихся и т.д.);</a:t>
            </a:r>
          </a:p>
          <a:p>
            <a:pPr marL="506377" indent="-342900">
              <a:buAutoNum type="arabicPeriod"/>
            </a:pPr>
            <a:r>
              <a:rPr lang="ru-RU" dirty="0"/>
              <a:t>Организации и индивидуальные предприниматели, осуществляющие расчеты в отдаленных или труднодоступных </a:t>
            </a:r>
            <a:r>
              <a:rPr lang="ru-RU" dirty="0" smtClean="0"/>
              <a:t>местностях, по установленному перечню;</a:t>
            </a:r>
          </a:p>
          <a:p>
            <a:pPr marL="506377" indent="-342900">
              <a:buAutoNum type="arabicPeriod"/>
            </a:pPr>
            <a:r>
              <a:rPr lang="ru-RU" dirty="0"/>
              <a:t>Аптечные </a:t>
            </a:r>
            <a:r>
              <a:rPr lang="ru-RU" dirty="0" smtClean="0"/>
              <a:t>организации, </a:t>
            </a:r>
            <a:r>
              <a:rPr lang="ru-RU" dirty="0"/>
              <a:t>находящиеся в </a:t>
            </a:r>
            <a:r>
              <a:rPr lang="ru-RU" dirty="0" smtClean="0"/>
              <a:t>фельдшерско-акушерских </a:t>
            </a:r>
            <a:r>
              <a:rPr lang="ru-RU" dirty="0"/>
              <a:t>пунктах, </a:t>
            </a:r>
            <a:r>
              <a:rPr lang="ru-RU" dirty="0" smtClean="0"/>
              <a:t>и фармацевтические организации, расположенные </a:t>
            </a:r>
            <a:r>
              <a:rPr lang="ru-RU" dirty="0"/>
              <a:t>в сельских населенных пунктах, в которых отсутствуют аптечные </a:t>
            </a:r>
            <a:r>
              <a:rPr lang="ru-RU" dirty="0" smtClean="0"/>
              <a:t>организации;</a:t>
            </a:r>
          </a:p>
          <a:p>
            <a:pPr marL="506377" indent="-342900">
              <a:buAutoNum type="arabicPeriod"/>
            </a:pPr>
            <a:r>
              <a:rPr lang="ru-RU" dirty="0" smtClean="0"/>
              <a:t>Религиозные организации при оказании </a:t>
            </a:r>
            <a:r>
              <a:rPr lang="ru-RU" dirty="0"/>
              <a:t>услуг по проведению религиозных обрядов и церемоний, а также при реализации предметов религиозного культа и религиозной </a:t>
            </a:r>
            <a:r>
              <a:rPr lang="ru-RU" dirty="0" smtClean="0"/>
              <a:t>литературы.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sz="1100" dirty="0"/>
              <a:t>Положения пунктов </a:t>
            </a:r>
            <a:r>
              <a:rPr lang="ru-RU" sz="1100" dirty="0" smtClean="0"/>
              <a:t>1, 2 </a:t>
            </a:r>
            <a:r>
              <a:rPr lang="ru-RU" sz="1100" dirty="0"/>
              <a:t>и </a:t>
            </a:r>
            <a:r>
              <a:rPr lang="ru-RU" sz="1100" dirty="0" smtClean="0"/>
              <a:t>3 </a:t>
            </a:r>
            <a:r>
              <a:rPr lang="ru-RU" sz="1100" dirty="0"/>
              <a:t>не распространяются на организации и индивидуальных предпринимателей, которые используют для осуществления расчетов автоматическое устройство для расчетов, а также осуществляют торговлю подакцизными товарами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7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Отдельные вопросы </a:t>
            </a:r>
            <a:r>
              <a:rPr lang="ru-RU" dirty="0"/>
              <a:t>в сфере применения </a:t>
            </a:r>
            <a:r>
              <a:rPr lang="ru-RU" dirty="0" smtClean="0"/>
              <a:t>ККТ, регулирование которых </a:t>
            </a:r>
            <a:r>
              <a:rPr lang="ru-RU" dirty="0"/>
              <a:t>отнесено к полномочиям органов исполнительной власти субъекта Российской Федерации.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637" y="1205156"/>
            <a:ext cx="7337191" cy="3521848"/>
          </a:xfrm>
        </p:spPr>
        <p:txBody>
          <a:bodyPr/>
          <a:lstStyle/>
          <a:p>
            <a:endParaRPr lang="ru-RU" dirty="0" smtClean="0"/>
          </a:p>
          <a:p>
            <a:pPr marL="506377" indent="-342900">
              <a:buAutoNum type="arabicPeriod"/>
            </a:pPr>
            <a:r>
              <a:rPr lang="ru-RU" dirty="0" smtClean="0"/>
              <a:t>Утверждение перечня </a:t>
            </a:r>
            <a:r>
              <a:rPr lang="ru-RU" dirty="0"/>
              <a:t>ассортимента сопутствующих товаров, при наличии которых в объеме 50% товарооборота продажа газет, журналов осуществляется без применения ККТ. </a:t>
            </a:r>
            <a:endParaRPr lang="ru-RU" dirty="0" smtClean="0"/>
          </a:p>
          <a:p>
            <a:pPr marL="506377" indent="-342900">
              <a:buAutoNum type="arabicPeriod"/>
            </a:pPr>
            <a:r>
              <a:rPr lang="ru-RU" dirty="0" smtClean="0"/>
              <a:t>Утверждение перечня </a:t>
            </a:r>
            <a:r>
              <a:rPr lang="ru-RU" dirty="0"/>
              <a:t>отдаленных и труднодоступных местностей, в которых организации и индивидуальные предприниматели вправе не применять ККТ при условии выдачи покупателю (клиенту) по его требованию документа, подтверждающего факт осуществления </a:t>
            </a:r>
            <a:r>
              <a:rPr lang="ru-RU" dirty="0" smtClean="0"/>
              <a:t>расчета.</a:t>
            </a:r>
          </a:p>
          <a:p>
            <a:pPr marL="506377" indent="-342900">
              <a:buAutoNum type="arabicPeriod"/>
            </a:pPr>
            <a:r>
              <a:rPr lang="ru-RU" dirty="0" smtClean="0"/>
              <a:t>Утверждение перечня </a:t>
            </a:r>
            <a:r>
              <a:rPr lang="ru-RU" dirty="0"/>
              <a:t>местностей, удаленных от сетей связи, где пользователи могут применять ККТ в режиме, не предусматривающем обязательную передачу фискальных документов в налоговые органы в электронной форме через оператора фискальных </a:t>
            </a:r>
            <a:r>
              <a:rPr lang="ru-RU" dirty="0" smtClean="0"/>
              <a:t>данных.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11020</TotalTime>
  <Words>582</Words>
  <Application>Microsoft Office PowerPoint</Application>
  <PresentationFormat>Экран (16:9)</PresentationFormat>
  <Paragraphs>84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Новый порядок применения контрольно-кассовой техники</vt:lpstr>
      <vt:lpstr>Цели реформы</vt:lpstr>
      <vt:lpstr>Как это работает</vt:lpstr>
      <vt:lpstr>Что дает новая система</vt:lpstr>
      <vt:lpstr>Переходные положения на новый порядок применения ККТ</vt:lpstr>
      <vt:lpstr>Презентация PowerPoint</vt:lpstr>
      <vt:lpstr>Кто может производить расчеты без применения ККТ</vt:lpstr>
      <vt:lpstr>Отдельные вопросы в сфере применения ККТ, регулирование которых отнесено к полномочиям органов исполнительной власти субъекта Российской Федерации.</vt:lpstr>
      <vt:lpstr>Личный кабинет пользователя ККТ</vt:lpstr>
      <vt:lpstr>Мобильное приложение проверки чеков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Владимир Анатольевич Порфирьев</cp:lastModifiedBy>
  <cp:revision>591</cp:revision>
  <cp:lastPrinted>2016-06-27T07:12:30Z</cp:lastPrinted>
  <dcterms:created xsi:type="dcterms:W3CDTF">2014-02-04T14:06:09Z</dcterms:created>
  <dcterms:modified xsi:type="dcterms:W3CDTF">2016-09-26T15:44:16Z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