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7" r:id="rId6"/>
    <p:sldId id="268" r:id="rId7"/>
    <p:sldId id="261" r:id="rId8"/>
    <p:sldId id="270" r:id="rId9"/>
    <p:sldId id="271" r:id="rId10"/>
    <p:sldId id="272" r:id="rId11"/>
    <p:sldId id="273" r:id="rId12"/>
    <p:sldId id="262" r:id="rId13"/>
    <p:sldId id="266" r:id="rId14"/>
    <p:sldId id="265" r:id="rId15"/>
    <p:sldId id="264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75439" autoAdjust="0"/>
  </p:normalViewPr>
  <p:slideViewPr>
    <p:cSldViewPr>
      <p:cViewPr>
        <p:scale>
          <a:sx n="41" d="100"/>
          <a:sy n="41" d="100"/>
        </p:scale>
        <p:origin x="-2412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E706F-5E57-435F-83FC-1807A8E6087F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079B0F-A022-49E8-A1FF-93E21C31F362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0" dirty="0" smtClean="0"/>
            <a:t>Системность</a:t>
          </a:r>
          <a:endParaRPr lang="ru-RU" sz="2400" b="0" dirty="0"/>
        </a:p>
      </dgm:t>
    </dgm:pt>
    <dgm:pt modelId="{E1D1F17E-6F11-4F2D-902A-47C5B8465CFA}" type="parTrans" cxnId="{4D7B1B38-DF84-47EC-AD54-F8A8640F7E8B}">
      <dgm:prSet/>
      <dgm:spPr/>
      <dgm:t>
        <a:bodyPr/>
        <a:lstStyle/>
        <a:p>
          <a:endParaRPr lang="ru-RU" sz="2400" b="0"/>
        </a:p>
      </dgm:t>
    </dgm:pt>
    <dgm:pt modelId="{204787DF-C7AF-4625-9019-7A79A88BCC96}" type="sibTrans" cxnId="{4D7B1B38-DF84-47EC-AD54-F8A8640F7E8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 b="0"/>
        </a:p>
      </dgm:t>
    </dgm:pt>
    <dgm:pt modelId="{25CCCBA3-9F86-45DA-B949-9306228EF352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0" dirty="0" smtClean="0"/>
            <a:t>Комплексность</a:t>
          </a:r>
          <a:endParaRPr lang="ru-RU" sz="2400" b="0" dirty="0"/>
        </a:p>
      </dgm:t>
    </dgm:pt>
    <dgm:pt modelId="{45445821-A59E-41C5-BCFC-776CD9DF0515}" type="parTrans" cxnId="{8020AB9C-7C79-4E7A-928D-4FADFA9E2244}">
      <dgm:prSet/>
      <dgm:spPr/>
      <dgm:t>
        <a:bodyPr/>
        <a:lstStyle/>
        <a:p>
          <a:endParaRPr lang="ru-RU" sz="2400" b="0"/>
        </a:p>
      </dgm:t>
    </dgm:pt>
    <dgm:pt modelId="{AE8E3568-6FA2-4E7F-B34C-14BCA7BE8C5F}" type="sibTrans" cxnId="{8020AB9C-7C79-4E7A-928D-4FADFA9E2244}">
      <dgm:prSet/>
      <dgm:spPr/>
      <dgm:t>
        <a:bodyPr/>
        <a:lstStyle/>
        <a:p>
          <a:endParaRPr lang="ru-RU" sz="2400" b="0"/>
        </a:p>
      </dgm:t>
    </dgm:pt>
    <dgm:pt modelId="{BDB7F228-D5DD-41EC-9894-4F4DF697C5E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0" dirty="0" smtClean="0"/>
            <a:t>Направленность</a:t>
          </a:r>
          <a:endParaRPr lang="ru-RU" sz="2400" b="0" dirty="0"/>
        </a:p>
      </dgm:t>
    </dgm:pt>
    <dgm:pt modelId="{0210C92E-8E7D-4072-86A5-D30EB7E02C8F}" type="parTrans" cxnId="{592D5450-C9CD-4D27-A859-DFE89441E000}">
      <dgm:prSet/>
      <dgm:spPr/>
      <dgm:t>
        <a:bodyPr/>
        <a:lstStyle/>
        <a:p>
          <a:endParaRPr lang="ru-RU" sz="2400" b="0"/>
        </a:p>
      </dgm:t>
    </dgm:pt>
    <dgm:pt modelId="{A00D7EE9-9B13-4EF7-B260-A3285C2D9F51}" type="sibTrans" cxnId="{592D5450-C9CD-4D27-A859-DFE89441E000}">
      <dgm:prSet/>
      <dgm:spPr/>
      <dgm:t>
        <a:bodyPr/>
        <a:lstStyle/>
        <a:p>
          <a:endParaRPr lang="ru-RU" sz="2400" b="0"/>
        </a:p>
      </dgm:t>
    </dgm:pt>
    <dgm:pt modelId="{C532A2DC-C30F-4237-B682-0E3DAE11BC5B}" type="pres">
      <dgm:prSet presAssocID="{4FEE706F-5E57-435F-83FC-1807A8E608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2F57447-C161-4D40-904F-4461536E9130}" type="pres">
      <dgm:prSet presAssocID="{4FEE706F-5E57-435F-83FC-1807A8E6087F}" presName="Name1" presStyleCnt="0"/>
      <dgm:spPr/>
    </dgm:pt>
    <dgm:pt modelId="{FA899E59-BE32-4225-91FE-1001A2E47A26}" type="pres">
      <dgm:prSet presAssocID="{4FEE706F-5E57-435F-83FC-1807A8E6087F}" presName="cycle" presStyleCnt="0"/>
      <dgm:spPr/>
    </dgm:pt>
    <dgm:pt modelId="{462C4EB3-2DE4-4DCE-9B93-F29A83649163}" type="pres">
      <dgm:prSet presAssocID="{4FEE706F-5E57-435F-83FC-1807A8E6087F}" presName="srcNode" presStyleLbl="node1" presStyleIdx="0" presStyleCnt="3"/>
      <dgm:spPr/>
    </dgm:pt>
    <dgm:pt modelId="{2CE95C65-E5FE-456E-B5B2-2E71472CA7AC}" type="pres">
      <dgm:prSet presAssocID="{4FEE706F-5E57-435F-83FC-1807A8E6087F}" presName="conn" presStyleLbl="parChTrans1D2" presStyleIdx="0" presStyleCnt="1"/>
      <dgm:spPr/>
      <dgm:t>
        <a:bodyPr/>
        <a:lstStyle/>
        <a:p>
          <a:endParaRPr lang="ru-RU"/>
        </a:p>
      </dgm:t>
    </dgm:pt>
    <dgm:pt modelId="{360B8F56-CDFA-4D53-934A-96D351BA0D9B}" type="pres">
      <dgm:prSet presAssocID="{4FEE706F-5E57-435F-83FC-1807A8E6087F}" presName="extraNode" presStyleLbl="node1" presStyleIdx="0" presStyleCnt="3"/>
      <dgm:spPr/>
    </dgm:pt>
    <dgm:pt modelId="{2334018C-A1E0-4031-A85D-4F00F6F98D9D}" type="pres">
      <dgm:prSet presAssocID="{4FEE706F-5E57-435F-83FC-1807A8E6087F}" presName="dstNode" presStyleLbl="node1" presStyleIdx="0" presStyleCnt="3"/>
      <dgm:spPr/>
    </dgm:pt>
    <dgm:pt modelId="{7909DFC2-9D25-49CC-93BC-962A2847C65C}" type="pres">
      <dgm:prSet presAssocID="{12079B0F-A022-49E8-A1FF-93E21C31F3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A6880-7217-42C1-97EC-F1B01B1FF8B7}" type="pres">
      <dgm:prSet presAssocID="{12079B0F-A022-49E8-A1FF-93E21C31F362}" presName="accent_1" presStyleCnt="0"/>
      <dgm:spPr/>
    </dgm:pt>
    <dgm:pt modelId="{1721DB42-CE18-440A-9273-DB49A66B14A5}" type="pres">
      <dgm:prSet presAssocID="{12079B0F-A022-49E8-A1FF-93E21C31F362}" presName="accentRepeatNode" presStyleLbl="solidFgAcc1" presStyleIdx="0" presStyleCnt="3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AADBA4C3-D024-4BFA-B07E-504035290AB5}" type="pres">
      <dgm:prSet presAssocID="{25CCCBA3-9F86-45DA-B949-9306228EF3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8C6A1-4E7F-41AA-807E-79F1A9F80FE8}" type="pres">
      <dgm:prSet presAssocID="{25CCCBA3-9F86-45DA-B949-9306228EF352}" presName="accent_2" presStyleCnt="0"/>
      <dgm:spPr/>
    </dgm:pt>
    <dgm:pt modelId="{5368F9CF-2F15-420D-9098-BE6AB5148053}" type="pres">
      <dgm:prSet presAssocID="{25CCCBA3-9F86-45DA-B949-9306228EF352}" presName="accentRepeatNode" presStyleLbl="solidFgAcc1" presStyleIdx="1" presStyleCnt="3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B2995505-896D-44DA-85BC-16883576BB7F}" type="pres">
      <dgm:prSet presAssocID="{BDB7F228-D5DD-41EC-9894-4F4DF697C5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3535C-68ED-476B-8682-36E72B8E2DFE}" type="pres">
      <dgm:prSet presAssocID="{BDB7F228-D5DD-41EC-9894-4F4DF697C5E6}" presName="accent_3" presStyleCnt="0"/>
      <dgm:spPr/>
    </dgm:pt>
    <dgm:pt modelId="{852BF49A-D359-4C75-BC2B-6B437D0246A2}" type="pres">
      <dgm:prSet presAssocID="{BDB7F228-D5DD-41EC-9894-4F4DF697C5E6}" presName="accentRepeatNode" presStyleLbl="solidFgAcc1" presStyleIdx="2" presStyleCnt="3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4D7B1B38-DF84-47EC-AD54-F8A8640F7E8B}" srcId="{4FEE706F-5E57-435F-83FC-1807A8E6087F}" destId="{12079B0F-A022-49E8-A1FF-93E21C31F362}" srcOrd="0" destOrd="0" parTransId="{E1D1F17E-6F11-4F2D-902A-47C5B8465CFA}" sibTransId="{204787DF-C7AF-4625-9019-7A79A88BCC96}"/>
    <dgm:cxn modelId="{592D5450-C9CD-4D27-A859-DFE89441E000}" srcId="{4FEE706F-5E57-435F-83FC-1807A8E6087F}" destId="{BDB7F228-D5DD-41EC-9894-4F4DF697C5E6}" srcOrd="2" destOrd="0" parTransId="{0210C92E-8E7D-4072-86A5-D30EB7E02C8F}" sibTransId="{A00D7EE9-9B13-4EF7-B260-A3285C2D9F51}"/>
    <dgm:cxn modelId="{60201C9B-9DE3-44DF-9E30-1FFCC7D9B2E0}" type="presOf" srcId="{4FEE706F-5E57-435F-83FC-1807A8E6087F}" destId="{C532A2DC-C30F-4237-B682-0E3DAE11BC5B}" srcOrd="0" destOrd="0" presId="urn:microsoft.com/office/officeart/2008/layout/VerticalCurvedList"/>
    <dgm:cxn modelId="{3CE4AE62-2F91-4D25-AD5E-4627FEB55C56}" type="presOf" srcId="{25CCCBA3-9F86-45DA-B949-9306228EF352}" destId="{AADBA4C3-D024-4BFA-B07E-504035290AB5}" srcOrd="0" destOrd="0" presId="urn:microsoft.com/office/officeart/2008/layout/VerticalCurvedList"/>
    <dgm:cxn modelId="{83E658AC-9046-4D10-8378-9539AA42E62E}" type="presOf" srcId="{BDB7F228-D5DD-41EC-9894-4F4DF697C5E6}" destId="{B2995505-896D-44DA-85BC-16883576BB7F}" srcOrd="0" destOrd="0" presId="urn:microsoft.com/office/officeart/2008/layout/VerticalCurvedList"/>
    <dgm:cxn modelId="{A3B8DAFD-1230-4A90-9704-58244B87512E}" type="presOf" srcId="{204787DF-C7AF-4625-9019-7A79A88BCC96}" destId="{2CE95C65-E5FE-456E-B5B2-2E71472CA7AC}" srcOrd="0" destOrd="0" presId="urn:microsoft.com/office/officeart/2008/layout/VerticalCurvedList"/>
    <dgm:cxn modelId="{8020AB9C-7C79-4E7A-928D-4FADFA9E2244}" srcId="{4FEE706F-5E57-435F-83FC-1807A8E6087F}" destId="{25CCCBA3-9F86-45DA-B949-9306228EF352}" srcOrd="1" destOrd="0" parTransId="{45445821-A59E-41C5-BCFC-776CD9DF0515}" sibTransId="{AE8E3568-6FA2-4E7F-B34C-14BCA7BE8C5F}"/>
    <dgm:cxn modelId="{F68E6E62-554D-4437-BDEE-49C4B270F6C4}" type="presOf" srcId="{12079B0F-A022-49E8-A1FF-93E21C31F362}" destId="{7909DFC2-9D25-49CC-93BC-962A2847C65C}" srcOrd="0" destOrd="0" presId="urn:microsoft.com/office/officeart/2008/layout/VerticalCurvedList"/>
    <dgm:cxn modelId="{FFAE343B-2B48-467E-BDB8-05E19F93D4D5}" type="presParOf" srcId="{C532A2DC-C30F-4237-B682-0E3DAE11BC5B}" destId="{E2F57447-C161-4D40-904F-4461536E9130}" srcOrd="0" destOrd="0" presId="urn:microsoft.com/office/officeart/2008/layout/VerticalCurvedList"/>
    <dgm:cxn modelId="{C815EE14-FFD0-4258-BC08-A0CD1FA7472A}" type="presParOf" srcId="{E2F57447-C161-4D40-904F-4461536E9130}" destId="{FA899E59-BE32-4225-91FE-1001A2E47A26}" srcOrd="0" destOrd="0" presId="urn:microsoft.com/office/officeart/2008/layout/VerticalCurvedList"/>
    <dgm:cxn modelId="{BF667FC1-10EA-4059-809A-7013A6DC63A8}" type="presParOf" srcId="{FA899E59-BE32-4225-91FE-1001A2E47A26}" destId="{462C4EB3-2DE4-4DCE-9B93-F29A83649163}" srcOrd="0" destOrd="0" presId="urn:microsoft.com/office/officeart/2008/layout/VerticalCurvedList"/>
    <dgm:cxn modelId="{905BE6F0-2F60-4D70-AB5B-5B9FC56F104F}" type="presParOf" srcId="{FA899E59-BE32-4225-91FE-1001A2E47A26}" destId="{2CE95C65-E5FE-456E-B5B2-2E71472CA7AC}" srcOrd="1" destOrd="0" presId="urn:microsoft.com/office/officeart/2008/layout/VerticalCurvedList"/>
    <dgm:cxn modelId="{A66417E5-B49A-4216-8F14-84EA0A478362}" type="presParOf" srcId="{FA899E59-BE32-4225-91FE-1001A2E47A26}" destId="{360B8F56-CDFA-4D53-934A-96D351BA0D9B}" srcOrd="2" destOrd="0" presId="urn:microsoft.com/office/officeart/2008/layout/VerticalCurvedList"/>
    <dgm:cxn modelId="{DECCDA57-ACF2-49EA-9507-A96B8FAF6142}" type="presParOf" srcId="{FA899E59-BE32-4225-91FE-1001A2E47A26}" destId="{2334018C-A1E0-4031-A85D-4F00F6F98D9D}" srcOrd="3" destOrd="0" presId="urn:microsoft.com/office/officeart/2008/layout/VerticalCurvedList"/>
    <dgm:cxn modelId="{526E977D-B7A1-4968-A438-72F71B9C9E19}" type="presParOf" srcId="{E2F57447-C161-4D40-904F-4461536E9130}" destId="{7909DFC2-9D25-49CC-93BC-962A2847C65C}" srcOrd="1" destOrd="0" presId="urn:microsoft.com/office/officeart/2008/layout/VerticalCurvedList"/>
    <dgm:cxn modelId="{DDC8510B-93C1-4024-99CD-1D97DF175AEA}" type="presParOf" srcId="{E2F57447-C161-4D40-904F-4461536E9130}" destId="{A09A6880-7217-42C1-97EC-F1B01B1FF8B7}" srcOrd="2" destOrd="0" presId="urn:microsoft.com/office/officeart/2008/layout/VerticalCurvedList"/>
    <dgm:cxn modelId="{F19E42C3-46D6-48AE-9855-52CB39692E97}" type="presParOf" srcId="{A09A6880-7217-42C1-97EC-F1B01B1FF8B7}" destId="{1721DB42-CE18-440A-9273-DB49A66B14A5}" srcOrd="0" destOrd="0" presId="urn:microsoft.com/office/officeart/2008/layout/VerticalCurvedList"/>
    <dgm:cxn modelId="{4EA9AF4B-7865-471F-A7C1-20307310793A}" type="presParOf" srcId="{E2F57447-C161-4D40-904F-4461536E9130}" destId="{AADBA4C3-D024-4BFA-B07E-504035290AB5}" srcOrd="3" destOrd="0" presId="urn:microsoft.com/office/officeart/2008/layout/VerticalCurvedList"/>
    <dgm:cxn modelId="{E4D8B582-D937-4CE1-87C1-7B6FE28FA09D}" type="presParOf" srcId="{E2F57447-C161-4D40-904F-4461536E9130}" destId="{1A98C6A1-4E7F-41AA-807E-79F1A9F80FE8}" srcOrd="4" destOrd="0" presId="urn:microsoft.com/office/officeart/2008/layout/VerticalCurvedList"/>
    <dgm:cxn modelId="{72211000-7A7D-4D32-8398-C1F79EE8AD1E}" type="presParOf" srcId="{1A98C6A1-4E7F-41AA-807E-79F1A9F80FE8}" destId="{5368F9CF-2F15-420D-9098-BE6AB5148053}" srcOrd="0" destOrd="0" presId="urn:microsoft.com/office/officeart/2008/layout/VerticalCurvedList"/>
    <dgm:cxn modelId="{2991B8F9-51F6-4049-B2FE-46BC15A156B9}" type="presParOf" srcId="{E2F57447-C161-4D40-904F-4461536E9130}" destId="{B2995505-896D-44DA-85BC-16883576BB7F}" srcOrd="5" destOrd="0" presId="urn:microsoft.com/office/officeart/2008/layout/VerticalCurvedList"/>
    <dgm:cxn modelId="{C94F1F68-4241-44CD-9E56-04F69332F6C0}" type="presParOf" srcId="{E2F57447-C161-4D40-904F-4461536E9130}" destId="{9993535C-68ED-476B-8682-36E72B8E2DFE}" srcOrd="6" destOrd="0" presId="urn:microsoft.com/office/officeart/2008/layout/VerticalCurvedList"/>
    <dgm:cxn modelId="{225924D8-037E-44C9-8FD7-58CD5197BA91}" type="presParOf" srcId="{9993535C-68ED-476B-8682-36E72B8E2DFE}" destId="{852BF49A-D359-4C75-BC2B-6B437D0246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95C65-E5FE-456E-B5B2-2E71472CA7AC}">
      <dsp:nvSpPr>
        <dsp:cNvPr id="0" name=""/>
        <dsp:cNvSpPr/>
      </dsp:nvSpPr>
      <dsp:spPr>
        <a:xfrm>
          <a:off x="-5128872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7909DFC2-9D25-49CC-93BC-962A2847C65C}">
      <dsp:nvSpPr>
        <dsp:cNvPr id="0" name=""/>
        <dsp:cNvSpPr/>
      </dsp:nvSpPr>
      <dsp:spPr>
        <a:xfrm>
          <a:off x="629666" y="453650"/>
          <a:ext cx="7588649" cy="90730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017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Системность</a:t>
          </a:r>
          <a:endParaRPr lang="ru-RU" sz="2400" b="0" kern="1200" dirty="0"/>
        </a:p>
      </dsp:txBody>
      <dsp:txXfrm>
        <a:off x="629666" y="453650"/>
        <a:ext cx="7588649" cy="907300"/>
      </dsp:txXfrm>
    </dsp:sp>
    <dsp:sp modelId="{1721DB42-CE18-440A-9273-DB49A66B14A5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AADBA4C3-D024-4BFA-B07E-504035290AB5}">
      <dsp:nvSpPr>
        <dsp:cNvPr id="0" name=""/>
        <dsp:cNvSpPr/>
      </dsp:nvSpPr>
      <dsp:spPr>
        <a:xfrm>
          <a:off x="959470" y="1814601"/>
          <a:ext cx="7258845" cy="90730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017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Комплексность</a:t>
          </a:r>
          <a:endParaRPr lang="ru-RU" sz="2400" b="0" kern="1200" dirty="0"/>
        </a:p>
      </dsp:txBody>
      <dsp:txXfrm>
        <a:off x="959470" y="1814601"/>
        <a:ext cx="7258845" cy="907300"/>
      </dsp:txXfrm>
    </dsp:sp>
    <dsp:sp modelId="{5368F9CF-2F15-420D-9098-BE6AB5148053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2995505-896D-44DA-85BC-16883576BB7F}">
      <dsp:nvSpPr>
        <dsp:cNvPr id="0" name=""/>
        <dsp:cNvSpPr/>
      </dsp:nvSpPr>
      <dsp:spPr>
        <a:xfrm>
          <a:off x="629666" y="3175552"/>
          <a:ext cx="7588649" cy="90730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017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Направленность</a:t>
          </a:r>
          <a:endParaRPr lang="ru-RU" sz="2400" b="0" kern="1200" dirty="0"/>
        </a:p>
      </dsp:txBody>
      <dsp:txXfrm>
        <a:off x="629666" y="3175552"/>
        <a:ext cx="7588649" cy="907300"/>
      </dsp:txXfrm>
    </dsp:sp>
    <dsp:sp modelId="{852BF49A-D359-4C75-BC2B-6B437D0246A2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666C6-B778-4387-9453-79A0182F4CA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BE634-6076-4C9E-BACE-6BAE4F609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1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589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439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439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83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9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84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21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75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75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7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43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43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E634-6076-4C9E-BACE-6BAE4F6091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43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.tiff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tif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tif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4198514"/>
            <a:ext cx="9144000" cy="2197499"/>
            <a:chOff x="0" y="4365104"/>
            <a:chExt cx="9144000" cy="21974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4365104"/>
              <a:ext cx="9144000" cy="1565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67564" y="6162493"/>
              <a:ext cx="5436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 smtClean="0">
                  <a:solidFill>
                    <a:schemeClr val="bg1"/>
                  </a:solidFill>
                </a:rPr>
                <a:t>Бизнес</a:t>
              </a:r>
              <a:r>
                <a:rPr lang="en-US" sz="2000" b="1" cap="all" dirty="0" smtClean="0">
                  <a:solidFill>
                    <a:schemeClr val="bg1"/>
                  </a:solidFill>
                </a:rPr>
                <a:t>-</a:t>
              </a:r>
              <a:r>
                <a:rPr lang="ru-RU" sz="2000" b="1" cap="all" dirty="0" smtClean="0">
                  <a:solidFill>
                    <a:schemeClr val="bg1"/>
                  </a:solidFill>
                </a:rPr>
                <a:t>коммуникации нового формата</a:t>
              </a:r>
              <a:endParaRPr lang="ru-RU" sz="2000" b="1" cap="all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 descr="D:\Business\FACE to FACE\От Марата\Полиграфия\done\f2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830" y="4455854"/>
              <a:ext cx="5664339" cy="138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1552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211" y="-27384"/>
            <a:ext cx="9144000" cy="1113512"/>
            <a:chOff x="-1211" y="-27384"/>
            <a:chExt cx="9144000" cy="11135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211" y="-27384"/>
              <a:ext cx="9144000" cy="10527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116632"/>
              <a:ext cx="878497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Проект </a:t>
              </a:r>
              <a:r>
                <a:rPr lang="en-US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face to face – </a:t>
              </a:r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комплексная </a:t>
              </a:r>
              <a:endPara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площадка для развития делового сообщества.</a:t>
              </a: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Города. Региона. Страны</a:t>
              </a:r>
              <a:endPara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6146" name="Picture 2" descr="D:\Business\FACE to FACE\От Марата\Полиграфия\done\f2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735" y="116632"/>
              <a:ext cx="2903928" cy="70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12517" y="1412776"/>
            <a:ext cx="8750776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20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Наши специализированные бизнес-встречи: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Первая производственная бизнес встреча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4 октября 2012. Казань</a:t>
            </a:r>
          </a:p>
          <a:p>
            <a:pPr algn="ctr">
              <a:lnSpc>
                <a:spcPct val="120000"/>
              </a:lnSpc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96" y="3573016"/>
            <a:ext cx="4212202" cy="2806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626" y="3573016"/>
            <a:ext cx="4229554" cy="28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0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211" y="-27384"/>
            <a:ext cx="9144000" cy="1113512"/>
            <a:chOff x="-1211" y="-27384"/>
            <a:chExt cx="9144000" cy="11135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211" y="-27384"/>
              <a:ext cx="9144000" cy="10527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116632"/>
              <a:ext cx="878497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Проект </a:t>
              </a:r>
              <a:r>
                <a:rPr lang="en-US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face to face – </a:t>
              </a:r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комплексная </a:t>
              </a:r>
              <a:endPara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площадка для развития делового сообщества.</a:t>
              </a: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Города. Региона. Страны</a:t>
              </a:r>
              <a:endPara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6146" name="Picture 2" descr="D:\Business\FACE to FACE\От Марата\Полиграфия\done\f2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735" y="116632"/>
              <a:ext cx="2903928" cy="70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12517" y="1412776"/>
            <a:ext cx="8750776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20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Наши специализированные бизнес-встречи:</a:t>
            </a:r>
          </a:p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face to face </a:t>
            </a:r>
            <a:r>
              <a:rPr lang="ru-RU" sz="2800" b="1" dirty="0" smtClean="0">
                <a:solidFill>
                  <a:schemeClr val="bg1"/>
                </a:solidFill>
              </a:rPr>
              <a:t>в сфере гостеприимства и ритейла.</a:t>
            </a:r>
          </a:p>
          <a:p>
            <a:pPr algn="ctr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</a:rPr>
              <a:t>HoReCa</a:t>
            </a:r>
            <a:r>
              <a:rPr lang="en-US" sz="2800" b="1" dirty="0" smtClean="0">
                <a:solidFill>
                  <a:schemeClr val="bg1"/>
                </a:solidFill>
              </a:rPr>
              <a:t> and Retail – </a:t>
            </a:r>
            <a:r>
              <a:rPr lang="ru-RU" sz="2800" b="1" dirty="0" smtClean="0">
                <a:solidFill>
                  <a:schemeClr val="bg1"/>
                </a:solidFill>
              </a:rPr>
              <a:t>1.11.2012 и 6.03.2013. Казань</a:t>
            </a:r>
          </a:p>
          <a:p>
            <a:pPr algn="ctr">
              <a:lnSpc>
                <a:spcPct val="120000"/>
              </a:lnSpc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96" y="3573016"/>
            <a:ext cx="4212201" cy="2806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587" y="3573016"/>
            <a:ext cx="4221632" cy="28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0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53149" y="4366351"/>
            <a:ext cx="2490561" cy="103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755576" y="323364"/>
              <a:ext cx="503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Партнеры проекта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5390" y="5527057"/>
            <a:ext cx="1885237" cy="113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86490" y="1161713"/>
            <a:ext cx="4452374" cy="114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15714" y="2457926"/>
            <a:ext cx="1593267" cy="155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04110" y="5896227"/>
            <a:ext cx="2334754" cy="66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35436" y="3563386"/>
            <a:ext cx="3503013" cy="107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07075" y="4773180"/>
            <a:ext cx="3823538" cy="85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81849" y="5896227"/>
            <a:ext cx="3009281" cy="64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64377" y="1280498"/>
            <a:ext cx="2989759" cy="90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62109" y="2457926"/>
            <a:ext cx="2291040" cy="73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7616" y="2564904"/>
            <a:ext cx="3594304" cy="47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99" y="3319920"/>
            <a:ext cx="1848528" cy="18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6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0" y="357166"/>
              <a:ext cx="5792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Партнерство с  компаниями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3661" y="1075627"/>
            <a:ext cx="3950478" cy="2615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2280" y="1106782"/>
            <a:ext cx="3935736" cy="2623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19736" y="2489096"/>
            <a:ext cx="4227503" cy="2807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4020185"/>
            <a:ext cx="3950476" cy="26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2280" y="3985002"/>
            <a:ext cx="3935736" cy="2623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71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5576" y="323364"/>
              <a:ext cx="50368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Что мы предлагаем?</a:t>
              </a:r>
              <a:endParaRPr lang="ru-RU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073890" y="3153509"/>
            <a:ext cx="3168352" cy="15716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СРЕДА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to face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6001" y="1988840"/>
            <a:ext cx="1728192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БИЗНЕС КЛУБ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2700055" y="1117715"/>
            <a:ext cx="1742250" cy="1742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Бизнес </a:t>
            </a:r>
            <a:r>
              <a:rPr lang="ru-RU" sz="2000" dirty="0" smtClean="0"/>
              <a:t>Школа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5023676" y="1157584"/>
            <a:ext cx="1748617" cy="17486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TREND</a:t>
            </a:r>
            <a:r>
              <a:rPr lang="ru-RU" sz="2000" dirty="0" smtClean="0"/>
              <a:t> Сессии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6980820" y="2054637"/>
            <a:ext cx="1728194" cy="17281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КЛУБ ДЕЛОВОЙ ПРЕССЫ</a:t>
            </a:r>
            <a:endParaRPr lang="ru-RU" sz="1900" dirty="0"/>
          </a:p>
        </p:txBody>
      </p:sp>
      <p:sp>
        <p:nvSpPr>
          <p:cNvPr id="13" name="Овал 12"/>
          <p:cNvSpPr/>
          <p:nvPr/>
        </p:nvSpPr>
        <p:spPr>
          <a:xfrm>
            <a:off x="776001" y="4084511"/>
            <a:ext cx="1728192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Управленческие </a:t>
            </a:r>
          </a:p>
          <a:p>
            <a:pPr algn="ctr"/>
            <a:r>
              <a:rPr lang="ru-RU" sz="2000" dirty="0" smtClean="0"/>
              <a:t>Форумы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2849402" y="4948607"/>
            <a:ext cx="1742250" cy="1742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ДЕЛОВЫЕ</a:t>
            </a:r>
          </a:p>
          <a:p>
            <a:pPr algn="ctr"/>
            <a:r>
              <a:rPr lang="ru-RU" sz="1900" dirty="0" smtClean="0"/>
              <a:t>ЯРМАРКИ</a:t>
            </a:r>
            <a:endParaRPr lang="ru-RU" sz="1900" dirty="0"/>
          </a:p>
        </p:txBody>
      </p:sp>
      <p:sp>
        <p:nvSpPr>
          <p:cNvPr id="16" name="Овал 15"/>
          <p:cNvSpPr/>
          <p:nvPr/>
        </p:nvSpPr>
        <p:spPr>
          <a:xfrm>
            <a:off x="6980820" y="4084511"/>
            <a:ext cx="1728194" cy="17281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БИЗНЕС ОБЕДЫ</a:t>
            </a:r>
            <a:endParaRPr lang="ru-RU" sz="2000" dirty="0"/>
          </a:p>
        </p:txBody>
      </p:sp>
      <p:sp>
        <p:nvSpPr>
          <p:cNvPr id="17" name="Овал 16"/>
          <p:cNvSpPr/>
          <p:nvPr/>
        </p:nvSpPr>
        <p:spPr>
          <a:xfrm>
            <a:off x="4921319" y="4941578"/>
            <a:ext cx="1742250" cy="17422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Франчайзинг события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940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5576" y="323364"/>
              <a:ext cx="503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Партнерство с </a:t>
              </a:r>
              <a:r>
                <a:rPr lang="en-US" sz="2400" b="1" cap="all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teletrade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94716162"/>
              </p:ext>
            </p:extLst>
          </p:nvPr>
        </p:nvGraphicFramePr>
        <p:xfrm>
          <a:off x="431540" y="2132856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576" y="1556792"/>
            <a:ext cx="7848872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формирования деловой среды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usiness\FACE to FACE\От Марата\Полиграфия\минилоготипы соц.сетей\logo-facebook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90961"/>
            <a:ext cx="967428" cy="9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Business\FACE to FACE\От Марата\Полиграфия\минилоготипы соц.сетей\vkontakte-sid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37383"/>
            <a:ext cx="1067048" cy="10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Business\FACE to FACE\От Марата\Полиграфия\минилоготипы соц.сетей\youtube_logo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9240"/>
            <a:ext cx="995039" cy="9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234" y="199391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u="sng" dirty="0" smtClean="0">
                <a:solidFill>
                  <a:srgbClr val="00B0F0"/>
                </a:solidFill>
              </a:rPr>
              <a:t>www.face-face.ru</a:t>
            </a:r>
            <a:endParaRPr lang="ru-RU" sz="7000" b="1" u="sng" dirty="0">
              <a:solidFill>
                <a:srgbClr val="00B0F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5576" y="323364"/>
              <a:ext cx="503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Наши контакты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5576" y="12850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Чесноков +7 917 933 22 77 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2624" y="331085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/</a:t>
            </a:r>
            <a:r>
              <a:rPr lang="en-US" sz="6000" b="1" dirty="0" err="1" smtClean="0">
                <a:solidFill>
                  <a:srgbClr val="00B0F0"/>
                </a:solidFill>
              </a:rPr>
              <a:t>facetoface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745" y="4459176"/>
            <a:ext cx="7321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/</a:t>
            </a:r>
            <a:r>
              <a:rPr lang="en-US" sz="4800" b="1" dirty="0" err="1" smtClean="0">
                <a:solidFill>
                  <a:srgbClr val="00B0F0"/>
                </a:solidFill>
              </a:rPr>
              <a:t>facetoface.tvoydelovoymir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6240" y="5562467"/>
            <a:ext cx="653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/</a:t>
            </a:r>
            <a:r>
              <a:rPr lang="en-US" sz="6000" b="1" dirty="0" err="1">
                <a:solidFill>
                  <a:srgbClr val="00B0F0"/>
                </a:solidFill>
              </a:rPr>
              <a:t>videofacetoface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2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5536" y="323364"/>
              <a:ext cx="5396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Бизнес на высоких скоростях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456385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3254832"/>
            <a:ext cx="7988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Мероприятия </a:t>
            </a:r>
            <a:r>
              <a:rPr lang="en-US" sz="3000" b="1" dirty="0" smtClean="0"/>
              <a:t>face to face </a:t>
            </a:r>
            <a:r>
              <a:rPr lang="ru-RU" sz="3000" b="1" dirty="0" smtClean="0"/>
              <a:t>включает в себя        4 ключевых блока: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1"/>
                </a:solidFill>
              </a:rPr>
              <a:t>Экспресс-переговоры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в формате </a:t>
            </a:r>
            <a:r>
              <a:rPr lang="en-US" sz="3000" dirty="0" smtClean="0">
                <a:solidFill>
                  <a:schemeClr val="bg1"/>
                </a:solidFill>
              </a:rPr>
              <a:t>face to face;</a:t>
            </a:r>
            <a:endParaRPr lang="ru-RU" sz="3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1"/>
                </a:solidFill>
              </a:rPr>
              <a:t>Бизнес образование;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1"/>
                </a:solidFill>
              </a:rPr>
              <a:t>Сессия презентаций решений для бизнеса</a:t>
            </a:r>
            <a:r>
              <a:rPr lang="en-US" sz="3000" dirty="0" smtClean="0">
                <a:solidFill>
                  <a:schemeClr val="bg1"/>
                </a:solidFill>
              </a:rPr>
              <a:t>;</a:t>
            </a:r>
            <a:endParaRPr lang="ru-RU" sz="3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1"/>
                </a:solidFill>
              </a:rPr>
              <a:t>Биржа контактов (</a:t>
            </a:r>
            <a:r>
              <a:rPr lang="ru-RU" sz="3000" dirty="0">
                <a:solidFill>
                  <a:schemeClr val="bg1"/>
                </a:solidFill>
              </a:rPr>
              <a:t>н</a:t>
            </a:r>
            <a:r>
              <a:rPr lang="ru-RU" sz="3000" dirty="0" smtClean="0">
                <a:solidFill>
                  <a:schemeClr val="bg1"/>
                </a:solidFill>
              </a:rPr>
              <a:t>еформальное общение)</a:t>
            </a:r>
            <a:r>
              <a:rPr lang="en-US" sz="3000" dirty="0" smtClean="0">
                <a:solidFill>
                  <a:schemeClr val="bg1"/>
                </a:solidFill>
              </a:rPr>
              <a:t>;</a:t>
            </a:r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i="1" dirty="0" smtClean="0">
                <a:solidFill>
                  <a:schemeClr val="bg1"/>
                </a:solidFill>
              </a:rPr>
              <a:t>Событие рассчитано</a:t>
            </a:r>
            <a:r>
              <a:rPr lang="en-US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smtClean="0">
                <a:solidFill>
                  <a:schemeClr val="bg1"/>
                </a:solidFill>
              </a:rPr>
              <a:t>на 5-6 часов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6911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1" y="1022832"/>
            <a:ext cx="2959701" cy="1974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426" y="2996952"/>
            <a:ext cx="79758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является блок деловой коммуникации!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часа участники работают в режиме экспресс – переговоров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бизнесмен проводит  более 80 мини встреч по 3 минуты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за это время знакомятся, презентуют свой бизнес и обмениваются визитками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Итогом участия в событии для каждого из гостей является набор деловых контактов, которые способствуют дальнейшему развитию бизнеса с позиции расширения партнерских отношений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077" name="Picture 5" descr="D:\Business\FACE to FACE\Фото\Фото от марата\Фейс 8\Александр\096-f2f_prv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163" y="1022832"/>
            <a:ext cx="1566853" cy="2353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1016520"/>
            <a:ext cx="2983866" cy="1986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5576" y="323364"/>
              <a:ext cx="503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Networking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38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Business\FACE to FACE\Фото\Фото от марата\Фейс 7\Геша\f2f_7_без логотипов\_MG_12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51" y="4901490"/>
            <a:ext cx="248427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26876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Мастер классы проводятся бизнес тренерами крупных компаний, а так же руководителями организаций, чье влияние и состояние давно за пределами России.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D:\Business\FACE to FACE\Фото\Фото от марата\Фейс 7\Геша\f2f_7_без логотипов\_MG_1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714" y="475747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538" y="256490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59713" y="2918626"/>
            <a:ext cx="3040929" cy="2027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34483" y="4945912"/>
            <a:ext cx="2691387" cy="1794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 descr="D:\Business\FACE to FACE\для\055-f2f_prv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758" y="2715310"/>
            <a:ext cx="2521686" cy="1676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5576" y="323364"/>
              <a:ext cx="503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Бизнес-образование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3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538" y="4704974"/>
            <a:ext cx="2672727" cy="178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268760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Федеральные бренды – заинтересованы в регионах. О том как купить готовый бизнес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87824" y="4631869"/>
            <a:ext cx="2960730" cy="1973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2431883"/>
            <a:ext cx="3077372" cy="205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04248" y="1822758"/>
            <a:ext cx="1875707" cy="2813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84168" y="4780161"/>
            <a:ext cx="2803856" cy="1869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35896" y="2431883"/>
            <a:ext cx="2880320" cy="1920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9552" y="323364"/>
              <a:ext cx="503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Сессия решений для бизнеса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384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Общение в неформальной обстановке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3" y="1918138"/>
            <a:ext cx="3240361" cy="216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26347" y="4218397"/>
            <a:ext cx="3141012" cy="235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D:\Business\FACE to FACE\От Марата\Полиграфия\done\логотип без фона.ti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4" y="188640"/>
              <a:ext cx="30955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5576" y="323364"/>
              <a:ext cx="503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Биржа контактов</a:t>
              </a:r>
              <a:endPara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17784" y="1942056"/>
            <a:ext cx="3070232" cy="2039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4437111"/>
            <a:ext cx="2923869" cy="219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96761" y="2900183"/>
            <a:ext cx="3950478" cy="26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8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211" y="-27384"/>
            <a:ext cx="9144000" cy="1113512"/>
            <a:chOff x="-1211" y="-27384"/>
            <a:chExt cx="9144000" cy="11135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211" y="-27384"/>
              <a:ext cx="9144000" cy="10527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116632"/>
              <a:ext cx="878497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Проект </a:t>
              </a:r>
              <a:r>
                <a:rPr lang="en-US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face to face – </a:t>
              </a:r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комплексная </a:t>
              </a:r>
              <a:endPara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площадка для развития делового сообщества.</a:t>
              </a: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Города. Региона. Страны</a:t>
              </a:r>
              <a:endPara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6146" name="Picture 2" descr="D:\Business\FACE to FACE\От Марата\Полиграфия\done\f2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735" y="116632"/>
              <a:ext cx="2903928" cy="70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16114" y="960359"/>
            <a:ext cx="83210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Наши результаты: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11 городов</a:t>
            </a:r>
            <a:r>
              <a:rPr lang="ru-RU" sz="3600" b="1" dirty="0">
                <a:solidFill>
                  <a:schemeClr val="bg1"/>
                </a:solidFill>
              </a:rPr>
              <a:t>: (Казань, Самара, Наб. Челны </a:t>
            </a:r>
            <a:r>
              <a:rPr lang="ru-RU" sz="3600" b="1" dirty="0" smtClean="0">
                <a:solidFill>
                  <a:schemeClr val="bg1"/>
                </a:solidFill>
              </a:rPr>
              <a:t>, Ульяновск</a:t>
            </a:r>
            <a:r>
              <a:rPr lang="ru-RU" sz="3600" b="1" dirty="0">
                <a:solidFill>
                  <a:schemeClr val="bg1"/>
                </a:solidFill>
              </a:rPr>
              <a:t>, Чебоксары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>
                <a:solidFill>
                  <a:schemeClr val="bg1"/>
                </a:solidFill>
              </a:rPr>
              <a:t>Альметьевск, Елабуга</a:t>
            </a:r>
            <a:r>
              <a:rPr lang="ru-RU" sz="3600" b="1" dirty="0" smtClean="0">
                <a:solidFill>
                  <a:schemeClr val="bg1"/>
                </a:solidFill>
              </a:rPr>
              <a:t>, Нижнекамск</a:t>
            </a:r>
            <a:r>
              <a:rPr lang="ru-RU" sz="3600" b="1" dirty="0">
                <a:solidFill>
                  <a:schemeClr val="bg1"/>
                </a:solidFill>
              </a:rPr>
              <a:t>, Заинск, </a:t>
            </a:r>
            <a:r>
              <a:rPr lang="ru-RU" sz="3600" b="1" dirty="0" smtClean="0">
                <a:solidFill>
                  <a:schemeClr val="bg1"/>
                </a:solidFill>
              </a:rPr>
              <a:t>Смоленск)</a:t>
            </a:r>
            <a:r>
              <a:rPr lang="en-US" sz="3600" b="1" dirty="0" smtClean="0">
                <a:solidFill>
                  <a:schemeClr val="bg1"/>
                </a:solidFill>
              </a:rPr>
              <a:t>;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32  бизнес – событий</a:t>
            </a:r>
            <a:r>
              <a:rPr lang="en-US" sz="3600" b="1" dirty="0" smtClean="0">
                <a:solidFill>
                  <a:schemeClr val="bg1"/>
                </a:solidFill>
              </a:rPr>
              <a:t>;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2687 компаний</a:t>
            </a:r>
            <a:r>
              <a:rPr lang="en-US" sz="3600" b="1" dirty="0" smtClean="0">
                <a:solidFill>
                  <a:schemeClr val="bg1"/>
                </a:solidFill>
              </a:rPr>
              <a:t>;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3057 участников</a:t>
            </a:r>
            <a:r>
              <a:rPr lang="en-US" sz="3600" b="1" dirty="0" smtClean="0">
                <a:solidFill>
                  <a:schemeClr val="bg1"/>
                </a:solidFill>
              </a:rPr>
              <a:t>;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3763 минут бизнес-образования</a:t>
            </a:r>
            <a:r>
              <a:rPr lang="en-US" sz="3600" b="1" dirty="0" smtClean="0">
                <a:solidFill>
                  <a:schemeClr val="bg1"/>
                </a:solidFill>
              </a:rPr>
              <a:t>;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4760792 деловых контакта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211" y="-27384"/>
            <a:ext cx="9144000" cy="1113512"/>
            <a:chOff x="-1211" y="-27384"/>
            <a:chExt cx="9144000" cy="11135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211" y="-27384"/>
              <a:ext cx="9144000" cy="10527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116632"/>
              <a:ext cx="878497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Проект </a:t>
              </a:r>
              <a:r>
                <a:rPr lang="en-US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face to face – </a:t>
              </a:r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комплексная </a:t>
              </a:r>
              <a:endPara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площадка для развития делового сообщества.</a:t>
              </a: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Города. Региона. Страны</a:t>
              </a:r>
              <a:endPara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6146" name="Picture 2" descr="D:\Business\FACE to FACE\От Марата\Полиграфия\done\f2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735" y="116632"/>
              <a:ext cx="2903928" cy="70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12517" y="1412776"/>
            <a:ext cx="8750776" cy="501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20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специализированные бизнес-встречи:</a:t>
            </a:r>
          </a:p>
          <a:p>
            <a:pPr algn="just">
              <a:lnSpc>
                <a:spcPct val="120000"/>
              </a:lnSpc>
            </a:pPr>
            <a:r>
              <a:rPr lang="ru-RU" sz="2300" b="1" dirty="0" smtClean="0">
                <a:solidFill>
                  <a:schemeClr val="bg1"/>
                </a:solidFill>
              </a:rPr>
              <a:t>Первый Бизнес Форум в формате </a:t>
            </a:r>
            <a:r>
              <a:rPr lang="en-US" sz="2300" b="1" dirty="0" smtClean="0">
                <a:solidFill>
                  <a:schemeClr val="bg1"/>
                </a:solidFill>
              </a:rPr>
              <a:t>face to face</a:t>
            </a:r>
            <a:r>
              <a:rPr lang="ru-RU" sz="2300" b="1" dirty="0" smtClean="0">
                <a:solidFill>
                  <a:schemeClr val="bg1"/>
                </a:solidFill>
              </a:rPr>
              <a:t>, приуроченный к Дню Предпринимателя в России и празднованию Дня рождения проекта </a:t>
            </a:r>
            <a:r>
              <a:rPr lang="en-US" sz="2300" b="1" dirty="0" smtClean="0">
                <a:solidFill>
                  <a:schemeClr val="bg1"/>
                </a:solidFill>
              </a:rPr>
              <a:t>face to face</a:t>
            </a:r>
            <a:r>
              <a:rPr lang="ru-RU" sz="2300" b="1" dirty="0" smtClean="0">
                <a:solidFill>
                  <a:schemeClr val="bg1"/>
                </a:solidFill>
              </a:rPr>
              <a:t> с участием более 200  предпринимателей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300" b="1" dirty="0" smtClean="0">
                <a:solidFill>
                  <a:schemeClr val="bg1"/>
                </a:solidFill>
              </a:rPr>
              <a:t>24 мая 2012 год. Казань</a:t>
            </a:r>
            <a:endParaRPr lang="ru-RU" sz="23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837" y="3933056"/>
            <a:ext cx="4220121" cy="2806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326" y="3933056"/>
            <a:ext cx="4240154" cy="28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4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211" y="-27384"/>
            <a:ext cx="9144000" cy="1113512"/>
            <a:chOff x="-1211" y="-27384"/>
            <a:chExt cx="9144000" cy="11135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211" y="-27384"/>
              <a:ext cx="9144000" cy="10527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116632"/>
              <a:ext cx="878497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Проект </a:t>
              </a:r>
              <a:r>
                <a:rPr lang="en-US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face to face – </a:t>
              </a:r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комплексная </a:t>
              </a:r>
              <a:endPara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площадка для развития делового сообщества.</a:t>
              </a: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Города. Региона. Страны</a:t>
              </a:r>
              <a:endPara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6146" name="Picture 2" descr="D:\Business\FACE to FACE\От Марата\Полиграфия\done\f2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735" y="116632"/>
              <a:ext cx="2903928" cy="70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96" y="3718964"/>
            <a:ext cx="4212202" cy="2806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626" y="3705641"/>
            <a:ext cx="4229554" cy="28197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517" y="1412776"/>
            <a:ext cx="8750776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Заложена традиция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Дня Бизнес-образования в России</a:t>
            </a:r>
            <a:r>
              <a:rPr lang="en-US" sz="2800" b="1" dirty="0" smtClean="0">
                <a:solidFill>
                  <a:schemeClr val="bg1"/>
                </a:solidFill>
              </a:rPr>
              <a:t>;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13 сентября 2012 год. Казань</a:t>
            </a:r>
          </a:p>
          <a:p>
            <a:pPr>
              <a:lnSpc>
                <a:spcPct val="120000"/>
              </a:lnSpc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3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0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453</Words>
  <Application>Microsoft Office PowerPoint</Application>
  <PresentationFormat>Экран (4:3)</PresentationFormat>
  <Paragraphs>105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Marat</dc:creator>
  <cp:lastModifiedBy>admin</cp:lastModifiedBy>
  <cp:revision>71</cp:revision>
  <dcterms:modified xsi:type="dcterms:W3CDTF">2013-03-29T05:59:56Z</dcterms:modified>
</cp:coreProperties>
</file>