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36" r:id="rId1"/>
    <p:sldMasterId id="2147483861" r:id="rId2"/>
  </p:sldMasterIdLst>
  <p:notesMasterIdLst>
    <p:notesMasterId r:id="rId24"/>
  </p:notesMasterIdLst>
  <p:sldIdLst>
    <p:sldId id="320" r:id="rId3"/>
    <p:sldId id="321" r:id="rId4"/>
    <p:sldId id="322" r:id="rId5"/>
    <p:sldId id="323" r:id="rId6"/>
    <p:sldId id="324" r:id="rId7"/>
    <p:sldId id="325" r:id="rId8"/>
    <p:sldId id="326" r:id="rId9"/>
    <p:sldId id="310" r:id="rId10"/>
    <p:sldId id="311" r:id="rId11"/>
    <p:sldId id="312" r:id="rId12"/>
    <p:sldId id="313" r:id="rId13"/>
    <p:sldId id="314" r:id="rId14"/>
    <p:sldId id="315" r:id="rId15"/>
    <p:sldId id="316" r:id="rId16"/>
    <p:sldId id="318" r:id="rId17"/>
    <p:sldId id="309" r:id="rId18"/>
    <p:sldId id="317" r:id="rId19"/>
    <p:sldId id="307" r:id="rId20"/>
    <p:sldId id="329" r:id="rId21"/>
    <p:sldId id="327" r:id="rId22"/>
    <p:sldId id="328" r:id="rId23"/>
  </p:sldIdLst>
  <p:sldSz cx="9144000" cy="6858000" type="screen4x3"/>
  <p:notesSz cx="6648450" cy="9774238"/>
  <p:defaultTextStyle>
    <a:defPPr>
      <a:defRPr lang="ru-RU"/>
    </a:defPPr>
    <a:lvl1pPr marL="0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1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3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358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477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59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71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835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954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4476B2"/>
    <a:srgbClr val="6666FF"/>
    <a:srgbClr val="0066FF"/>
    <a:srgbClr val="0033CC"/>
    <a:srgbClr val="F4D6AA"/>
    <a:srgbClr val="9BE5FF"/>
    <a:srgbClr val="64EA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85961" autoAdjust="0"/>
  </p:normalViewPr>
  <p:slideViewPr>
    <p:cSldViewPr>
      <p:cViewPr>
        <p:scale>
          <a:sx n="85" d="100"/>
          <a:sy n="85" d="100"/>
        </p:scale>
        <p:origin x="-1301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2"/>
            <a:ext cx="2880996" cy="490409"/>
          </a:xfrm>
          <a:prstGeom prst="rect">
            <a:avLst/>
          </a:prstGeom>
        </p:spPr>
        <p:txBody>
          <a:bodyPr vert="horz" lIns="90494" tIns="45246" rIns="90494" bIns="45246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765919" y="12"/>
            <a:ext cx="2880996" cy="490409"/>
          </a:xfrm>
          <a:prstGeom prst="rect">
            <a:avLst/>
          </a:prstGeom>
        </p:spPr>
        <p:txBody>
          <a:bodyPr vert="horz" lIns="90494" tIns="45246" rIns="90494" bIns="45246" rtlCol="0"/>
          <a:lstStyle>
            <a:lvl1pPr algn="r">
              <a:defRPr sz="1200"/>
            </a:lvl1pPr>
          </a:lstStyle>
          <a:p>
            <a:fld id="{C931D343-E24F-442F-9E32-D065A5EBFC4B}" type="datetimeFigureOut">
              <a:rPr lang="ru-RU" smtClean="0"/>
              <a:t>26.11.2020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27125" y="1222375"/>
            <a:ext cx="4394200" cy="32972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94" tIns="45246" rIns="90494" bIns="45246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64845" y="4703852"/>
            <a:ext cx="5318760" cy="3848607"/>
          </a:xfrm>
          <a:prstGeom prst="rect">
            <a:avLst/>
          </a:prstGeom>
        </p:spPr>
        <p:txBody>
          <a:bodyPr vert="horz" lIns="90494" tIns="45246" rIns="90494" bIns="45246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283831"/>
            <a:ext cx="2880996" cy="490408"/>
          </a:xfrm>
          <a:prstGeom prst="rect">
            <a:avLst/>
          </a:prstGeom>
        </p:spPr>
        <p:txBody>
          <a:bodyPr vert="horz" lIns="90494" tIns="45246" rIns="90494" bIns="45246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765919" y="9283831"/>
            <a:ext cx="2880996" cy="490408"/>
          </a:xfrm>
          <a:prstGeom prst="rect">
            <a:avLst/>
          </a:prstGeom>
        </p:spPr>
        <p:txBody>
          <a:bodyPr vert="horz" lIns="90494" tIns="45246" rIns="90494" bIns="45246" rtlCol="0" anchor="b"/>
          <a:lstStyle>
            <a:lvl1pPr algn="r">
              <a:defRPr sz="1200"/>
            </a:lvl1pPr>
          </a:lstStyle>
          <a:p>
            <a:fld id="{9682C83A-9D3B-497B-A1B9-C50737D7CC5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207055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1pPr>
            <a:lvl2pPr marL="734496" indent="-2825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2pPr>
            <a:lvl3pPr marL="1129996" indent="-225999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3pPr>
            <a:lvl4pPr marL="1581997" indent="-225999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4pPr>
            <a:lvl5pPr marL="2033993" indent="-225999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5pPr>
            <a:lvl6pPr marL="2485991" indent="-225999" defTabSz="102955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6pPr>
            <a:lvl7pPr marL="2937990" indent="-225999" defTabSz="102955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7pPr>
            <a:lvl8pPr marL="3389989" indent="-225999" defTabSz="102955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8pPr>
            <a:lvl9pPr marL="3841989" indent="-225999" defTabSz="102955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29553" eaLnBrk="1" fontAlgn="base" hangingPunct="1">
              <a:spcBef>
                <a:spcPct val="0"/>
              </a:spcBef>
              <a:spcAft>
                <a:spcPct val="0"/>
              </a:spcAft>
            </a:pPr>
            <a:fld id="{6D8468D7-8F8A-451D-AD5C-6143CF953C14}" type="slidenum">
              <a:rPr lang="ru-RU" sz="1200">
                <a:solidFill>
                  <a:srgbClr val="000000"/>
                </a:solidFill>
                <a:latin typeface="Calibri" pitchFamily="34" charset="0"/>
              </a:rPr>
              <a:pPr defTabSz="1029553" eaLnBrk="1" fontAlgn="base" hangingPunct="1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ru-RU" sz="1200" dirty="0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046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19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2951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13661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8" y="1428"/>
            <a:ext cx="9142642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685800" y="3363691"/>
            <a:ext cx="7772400" cy="1470025"/>
          </a:xfrm>
        </p:spPr>
        <p:txBody>
          <a:bodyPr>
            <a:normAutofit/>
          </a:bodyPr>
          <a:lstStyle>
            <a:lvl1pPr>
              <a:defRPr sz="4874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1371600" y="4865834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736" b="0">
                <a:solidFill>
                  <a:schemeClr val="bg1"/>
                </a:solidFill>
                <a:latin typeface="+mj-lt"/>
              </a:defRPr>
            </a:lvl1pPr>
            <a:lvl2pPr marL="4458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16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37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832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29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74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206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664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374384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164"/>
            </a:lvl1pPr>
            <a:lvl2pPr marL="445801" indent="0">
              <a:buNone/>
              <a:defRPr sz="2736"/>
            </a:lvl2pPr>
            <a:lvl3pPr marL="891603" indent="0">
              <a:buNone/>
              <a:defRPr sz="2309"/>
            </a:lvl3pPr>
            <a:lvl4pPr marL="1337404" indent="0">
              <a:buNone/>
              <a:defRPr sz="1967"/>
            </a:lvl4pPr>
            <a:lvl5pPr marL="1783205" indent="0">
              <a:buNone/>
              <a:defRPr sz="1967"/>
            </a:lvl5pPr>
            <a:lvl6pPr marL="2229005" indent="0">
              <a:buNone/>
              <a:defRPr sz="1967"/>
            </a:lvl6pPr>
            <a:lvl7pPr marL="2674808" indent="0">
              <a:buNone/>
              <a:defRPr sz="1967"/>
            </a:lvl7pPr>
            <a:lvl8pPr marL="3120609" indent="0">
              <a:buNone/>
              <a:defRPr sz="1967"/>
            </a:lvl8pPr>
            <a:lvl9pPr marL="3566409" indent="0">
              <a:buNone/>
              <a:defRPr sz="1967"/>
            </a:lvl9pPr>
          </a:lstStyle>
          <a:p>
            <a:r>
              <a:rPr lang="ru-RU" dirty="0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3697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207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53350" y="303213"/>
            <a:ext cx="2405063" cy="64516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988" y="303213"/>
            <a:ext cx="7065962" cy="64516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1139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8" y="1428"/>
            <a:ext cx="9142642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685800" y="3363691"/>
            <a:ext cx="7772400" cy="1470025"/>
          </a:xfrm>
        </p:spPr>
        <p:txBody>
          <a:bodyPr>
            <a:normAutofit/>
          </a:bodyPr>
          <a:lstStyle>
            <a:lvl1pPr>
              <a:defRPr sz="4874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1371600" y="4865834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736" b="0">
                <a:solidFill>
                  <a:schemeClr val="bg1"/>
                </a:solidFill>
                <a:latin typeface="+mj-lt"/>
              </a:defRPr>
            </a:lvl1pPr>
            <a:lvl2pPr marL="4458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16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37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832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29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74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206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664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56277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08037" indent="2715">
              <a:defRPr>
                <a:latin typeface="+mj-lt"/>
              </a:defRPr>
            </a:lvl2pPr>
            <a:lvl3pPr marL="537369" indent="-222547">
              <a:tabLst/>
              <a:defRPr>
                <a:latin typeface="+mj-lt"/>
              </a:defRPr>
            </a:lvl3pPr>
            <a:lvl4pPr marL="0" indent="308037">
              <a:lnSpc>
                <a:spcPts val="1539"/>
              </a:lnSpc>
              <a:spcBef>
                <a:spcPts val="342"/>
              </a:spcBef>
              <a:defRPr>
                <a:latin typeface="+mj-lt"/>
              </a:defRPr>
            </a:lvl4pPr>
            <a:lvl5pPr>
              <a:lnSpc>
                <a:spcPts val="1539"/>
              </a:lnSpc>
              <a:spcBef>
                <a:spcPts val="342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 userDrawn="1"/>
        </p:nvSpPr>
        <p:spPr>
          <a:xfrm>
            <a:off x="5926640" y="5127078"/>
            <a:ext cx="923618" cy="376853"/>
          </a:xfrm>
          <a:prstGeom prst="rect">
            <a:avLst/>
          </a:prstGeom>
          <a:noFill/>
        </p:spPr>
        <p:txBody>
          <a:bodyPr wrap="square" lIns="78164" tIns="39082" rIns="78164" bIns="39082" rtlCol="0">
            <a:noAutofit/>
          </a:bodyPr>
          <a:lstStyle/>
          <a:p>
            <a:pPr defTabSz="891603"/>
            <a:endParaRPr lang="ru-RU" sz="1796" dirty="0">
              <a:solidFill>
                <a:prstClr val="black"/>
              </a:solidFill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822635" y="501071"/>
            <a:ext cx="7337192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1256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472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10752" indent="0">
              <a:defRPr>
                <a:latin typeface="+mj-lt"/>
              </a:defRPr>
            </a:lvl2pPr>
            <a:lvl3pPr marL="537369" indent="-222547">
              <a:defRPr>
                <a:latin typeface="+mj-lt"/>
              </a:defRPr>
            </a:lvl3pPr>
            <a:lvl4pPr marL="0" indent="308037">
              <a:defRPr>
                <a:latin typeface="+mj-lt"/>
              </a:defRPr>
            </a:lvl4pPr>
            <a:lvl5pPr marL="1226720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821926" y="501071"/>
            <a:ext cx="7337901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19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2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7" y="1012506"/>
            <a:ext cx="7320689" cy="2024630"/>
          </a:xfrm>
        </p:spPr>
        <p:txBody>
          <a:bodyPr anchor="t"/>
          <a:lstStyle>
            <a:lvl1pPr algn="l">
              <a:defRPr sz="3933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7" y="3429720"/>
            <a:ext cx="7320689" cy="3006404"/>
          </a:xfrm>
        </p:spPr>
        <p:txBody>
          <a:bodyPr anchor="t"/>
          <a:lstStyle>
            <a:lvl1pPr marL="0" indent="0">
              <a:buNone/>
              <a:defRPr sz="1967">
                <a:solidFill>
                  <a:schemeClr val="tx1">
                    <a:tint val="75000"/>
                  </a:schemeClr>
                </a:solidFill>
              </a:defRPr>
            </a:lvl1pPr>
            <a:lvl2pPr marL="445801" indent="0">
              <a:buNone/>
              <a:defRPr sz="1796">
                <a:solidFill>
                  <a:schemeClr val="tx1">
                    <a:tint val="75000"/>
                  </a:schemeClr>
                </a:solidFill>
              </a:defRPr>
            </a:lvl2pPr>
            <a:lvl3pPr marL="891603" indent="0">
              <a:buNone/>
              <a:defRPr sz="1539">
                <a:solidFill>
                  <a:schemeClr val="tx1">
                    <a:tint val="75000"/>
                  </a:schemeClr>
                </a:solidFill>
              </a:defRPr>
            </a:lvl3pPr>
            <a:lvl4pPr marL="1337404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4pPr>
            <a:lvl5pPr marL="17832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5pPr>
            <a:lvl6pPr marL="22290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6pPr>
            <a:lvl7pPr marL="2674808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7pPr>
            <a:lvl8pPr marL="31206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8pPr>
            <a:lvl9pPr marL="35664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7759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337192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822635" y="1606871"/>
            <a:ext cx="3620764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14931" y="1606871"/>
            <a:ext cx="3644897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4226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7"/>
            <a:ext cx="7864166" cy="1105804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6" y="1606871"/>
            <a:ext cx="3674753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822636" y="2174876"/>
            <a:ext cx="3674753" cy="4261248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572003" y="1606871"/>
            <a:ext cx="3587825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572003" y="2188098"/>
            <a:ext cx="3587825" cy="4248026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79657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864166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9957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08037" indent="2715">
              <a:defRPr>
                <a:latin typeface="+mj-lt"/>
              </a:defRPr>
            </a:lvl2pPr>
            <a:lvl3pPr marL="537369" indent="-222547">
              <a:tabLst/>
              <a:defRPr>
                <a:latin typeface="+mj-lt"/>
              </a:defRPr>
            </a:lvl3pPr>
            <a:lvl4pPr marL="0" indent="308037">
              <a:lnSpc>
                <a:spcPts val="1539"/>
              </a:lnSpc>
              <a:spcBef>
                <a:spcPts val="342"/>
              </a:spcBef>
              <a:defRPr>
                <a:latin typeface="+mj-lt"/>
              </a:defRPr>
            </a:lvl4pPr>
            <a:lvl5pPr>
              <a:lnSpc>
                <a:spcPts val="1539"/>
              </a:lnSpc>
              <a:spcBef>
                <a:spcPts val="342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 userDrawn="1"/>
        </p:nvSpPr>
        <p:spPr>
          <a:xfrm>
            <a:off x="5926640" y="5127078"/>
            <a:ext cx="923618" cy="376853"/>
          </a:xfrm>
          <a:prstGeom prst="rect">
            <a:avLst/>
          </a:prstGeom>
          <a:noFill/>
        </p:spPr>
        <p:txBody>
          <a:bodyPr wrap="square" lIns="78164" tIns="39082" rIns="78164" bIns="39082" rtlCol="0">
            <a:noAutofit/>
          </a:bodyPr>
          <a:lstStyle/>
          <a:p>
            <a:pPr defTabSz="891603"/>
            <a:endParaRPr lang="ru-RU" sz="1796" dirty="0">
              <a:solidFill>
                <a:prstClr val="black"/>
              </a:solidFill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822635" y="501071"/>
            <a:ext cx="7337192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1810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91048" y="5872591"/>
            <a:ext cx="567428" cy="653106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defRPr sz="2309" i="0">
                <a:solidFill>
                  <a:schemeClr val="bg1"/>
                </a:solidFill>
                <a:latin typeface="+mj-lt"/>
              </a:defRPr>
            </a:lvl1pPr>
          </a:lstStyle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3919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164"/>
            </a:lvl1pPr>
            <a:lvl2pPr>
              <a:defRPr sz="2736"/>
            </a:lvl2pPr>
            <a:lvl3pPr>
              <a:defRPr sz="2309"/>
            </a:lvl3pPr>
            <a:lvl4pPr>
              <a:defRPr sz="1967"/>
            </a:lvl4pPr>
            <a:lvl5pPr>
              <a:defRPr sz="1967"/>
            </a:lvl5pPr>
            <a:lvl6pPr>
              <a:defRPr sz="1967"/>
            </a:lvl6pPr>
            <a:lvl7pPr>
              <a:defRPr sz="1967"/>
            </a:lvl7pPr>
            <a:lvl8pPr>
              <a:defRPr sz="1967"/>
            </a:lvl8pPr>
            <a:lvl9pPr>
              <a:defRPr sz="1967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3" cy="4691063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3869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164"/>
            </a:lvl1pPr>
            <a:lvl2pPr marL="445801" indent="0">
              <a:buNone/>
              <a:defRPr sz="2736"/>
            </a:lvl2pPr>
            <a:lvl3pPr marL="891603" indent="0">
              <a:buNone/>
              <a:defRPr sz="2309"/>
            </a:lvl3pPr>
            <a:lvl4pPr marL="1337404" indent="0">
              <a:buNone/>
              <a:defRPr sz="1967"/>
            </a:lvl4pPr>
            <a:lvl5pPr marL="1783205" indent="0">
              <a:buNone/>
              <a:defRPr sz="1967"/>
            </a:lvl5pPr>
            <a:lvl6pPr marL="2229005" indent="0">
              <a:buNone/>
              <a:defRPr sz="1967"/>
            </a:lvl6pPr>
            <a:lvl7pPr marL="2674808" indent="0">
              <a:buNone/>
              <a:defRPr sz="1967"/>
            </a:lvl7pPr>
            <a:lvl8pPr marL="3120609" indent="0">
              <a:buNone/>
              <a:defRPr sz="1967"/>
            </a:lvl8pPr>
            <a:lvl9pPr marL="3566409" indent="0">
              <a:buNone/>
              <a:defRPr sz="1967"/>
            </a:lvl9pPr>
          </a:lstStyle>
          <a:p>
            <a:r>
              <a:rPr lang="ru-RU" dirty="0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7917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14827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53350" y="303213"/>
            <a:ext cx="2405063" cy="64516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988" y="303213"/>
            <a:ext cx="7065962" cy="64516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6183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09485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472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10752" indent="0">
              <a:defRPr>
                <a:latin typeface="+mj-lt"/>
              </a:defRPr>
            </a:lvl2pPr>
            <a:lvl3pPr marL="537369" indent="-222547">
              <a:defRPr>
                <a:latin typeface="+mj-lt"/>
              </a:defRPr>
            </a:lvl3pPr>
            <a:lvl4pPr marL="0" indent="308037">
              <a:defRPr>
                <a:latin typeface="+mj-lt"/>
              </a:defRPr>
            </a:lvl4pPr>
            <a:lvl5pPr marL="1226720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821926" y="501071"/>
            <a:ext cx="7337901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6629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2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7" y="1012506"/>
            <a:ext cx="7320689" cy="2024630"/>
          </a:xfrm>
        </p:spPr>
        <p:txBody>
          <a:bodyPr anchor="t"/>
          <a:lstStyle>
            <a:lvl1pPr algn="l">
              <a:defRPr sz="3933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7" y="3429720"/>
            <a:ext cx="7320689" cy="3006404"/>
          </a:xfrm>
        </p:spPr>
        <p:txBody>
          <a:bodyPr anchor="t"/>
          <a:lstStyle>
            <a:lvl1pPr marL="0" indent="0">
              <a:buNone/>
              <a:defRPr sz="1967">
                <a:solidFill>
                  <a:schemeClr val="tx1">
                    <a:tint val="75000"/>
                  </a:schemeClr>
                </a:solidFill>
              </a:defRPr>
            </a:lvl1pPr>
            <a:lvl2pPr marL="445801" indent="0">
              <a:buNone/>
              <a:defRPr sz="1796">
                <a:solidFill>
                  <a:schemeClr val="tx1">
                    <a:tint val="75000"/>
                  </a:schemeClr>
                </a:solidFill>
              </a:defRPr>
            </a:lvl2pPr>
            <a:lvl3pPr marL="891603" indent="0">
              <a:buNone/>
              <a:defRPr sz="1539">
                <a:solidFill>
                  <a:schemeClr val="tx1">
                    <a:tint val="75000"/>
                  </a:schemeClr>
                </a:solidFill>
              </a:defRPr>
            </a:lvl3pPr>
            <a:lvl4pPr marL="1337404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4pPr>
            <a:lvl5pPr marL="17832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5pPr>
            <a:lvl6pPr marL="22290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6pPr>
            <a:lvl7pPr marL="2674808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7pPr>
            <a:lvl8pPr marL="31206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8pPr>
            <a:lvl9pPr marL="35664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552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337192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822635" y="1606871"/>
            <a:ext cx="3620764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14931" y="1606871"/>
            <a:ext cx="3644897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4761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7"/>
            <a:ext cx="7864166" cy="1105804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6" y="1606871"/>
            <a:ext cx="3674753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822636" y="2174876"/>
            <a:ext cx="3674753" cy="4261248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572003" y="1606871"/>
            <a:ext cx="3587825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572003" y="2188098"/>
            <a:ext cx="3587825" cy="4248026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27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864166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1106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91048" y="5872591"/>
            <a:ext cx="567428" cy="653106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defRPr sz="2309" i="0">
                <a:solidFill>
                  <a:schemeClr val="bg1"/>
                </a:solidFill>
                <a:latin typeface="+mj-lt"/>
              </a:defRPr>
            </a:lvl1pPr>
          </a:lstStyle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9516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164"/>
            </a:lvl1pPr>
            <a:lvl2pPr>
              <a:defRPr sz="2736"/>
            </a:lvl2pPr>
            <a:lvl3pPr>
              <a:defRPr sz="2309"/>
            </a:lvl3pPr>
            <a:lvl4pPr>
              <a:defRPr sz="1967"/>
            </a:lvl4pPr>
            <a:lvl5pPr>
              <a:defRPr sz="1967"/>
            </a:lvl5pPr>
            <a:lvl6pPr>
              <a:defRPr sz="1967"/>
            </a:lvl6pPr>
            <a:lvl7pPr>
              <a:defRPr sz="1967"/>
            </a:lvl7pPr>
            <a:lvl8pPr>
              <a:defRPr sz="1967"/>
            </a:lvl8pPr>
            <a:lvl9pPr>
              <a:defRPr sz="1967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3" cy="4691063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580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955" y="490023"/>
            <a:ext cx="7343873" cy="1110281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5955" y="1600200"/>
            <a:ext cx="7343873" cy="4835924"/>
          </a:xfrm>
          <a:prstGeom prst="rect">
            <a:avLst/>
          </a:prstGeom>
        </p:spPr>
        <p:txBody>
          <a:bodyPr vert="horz" lIns="104269" tIns="52135" rIns="104269" bIns="52135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1" y="6356353"/>
            <a:ext cx="2133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6356353"/>
            <a:ext cx="2895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324083" y="6041425"/>
            <a:ext cx="619711" cy="631834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lnSpc>
                <a:spcPts val="2052"/>
              </a:lnSpc>
              <a:defRPr sz="2309">
                <a:solidFill>
                  <a:schemeClr val="bg1"/>
                </a:solidFill>
              </a:defRPr>
            </a:lvl1pPr>
          </a:lstStyle>
          <a:p>
            <a:pPr defTabSz="891603"/>
            <a:fld id="{E20E89E6-FE54-4E13-859C-1FA908D70D39}" type="slidenum">
              <a:rPr lang="ru-RU" smtClean="0">
                <a:solidFill>
                  <a:prstClr val="white"/>
                </a:solidFill>
              </a:rPr>
              <a:pPr defTabSz="891603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882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891603" rtl="0" eaLnBrk="1" latinLnBrk="0" hangingPunct="1">
        <a:lnSpc>
          <a:spcPts val="4445"/>
        </a:lnSpc>
        <a:spcBef>
          <a:spcPct val="0"/>
        </a:spcBef>
        <a:buNone/>
        <a:defRPr sz="3591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10752" indent="0" algn="l" defTabSz="891603" rtl="0" eaLnBrk="1" latinLnBrk="0" hangingPunct="1">
        <a:spcBef>
          <a:spcPct val="20000"/>
        </a:spcBef>
        <a:buFont typeface="+mj-lt"/>
        <a:buNone/>
        <a:defRPr sz="3164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10752" indent="0" algn="l" defTabSz="891603" rtl="0" eaLnBrk="1" latinLnBrk="0" hangingPunct="1">
        <a:spcBef>
          <a:spcPct val="20000"/>
        </a:spcBef>
        <a:buFont typeface="Arial" pitchFamily="34" charset="0"/>
        <a:buNone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609290" indent="-222547" algn="l" defTabSz="891603" rtl="0" eaLnBrk="1" latinLnBrk="0" hangingPunct="1">
        <a:spcBef>
          <a:spcPct val="20000"/>
        </a:spcBef>
        <a:buFont typeface="Arial" pitchFamily="34" charset="0"/>
        <a:buChar char="•"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08037" algn="just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tabLst/>
        <a:defRPr sz="1368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226720" indent="0" algn="l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defRPr sz="1197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4519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6pPr>
      <a:lvl7pPr marL="28977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7pPr>
      <a:lvl8pPr marL="3343509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8pPr>
      <a:lvl9pPr marL="3789311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1pPr>
      <a:lvl2pPr marL="445801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2pPr>
      <a:lvl3pPr marL="891603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3pPr>
      <a:lvl4pPr marL="1337404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4pPr>
      <a:lvl5pPr marL="17832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5pPr>
      <a:lvl6pPr marL="22290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6pPr>
      <a:lvl7pPr marL="2674808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7pPr>
      <a:lvl8pPr marL="31206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8pPr>
      <a:lvl9pPr marL="35664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955" y="490023"/>
            <a:ext cx="7343873" cy="1110281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5955" y="1600200"/>
            <a:ext cx="7343873" cy="4835924"/>
          </a:xfrm>
          <a:prstGeom prst="rect">
            <a:avLst/>
          </a:prstGeom>
        </p:spPr>
        <p:txBody>
          <a:bodyPr vert="horz" lIns="104269" tIns="52135" rIns="104269" bIns="52135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1" y="6356353"/>
            <a:ext cx="2133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6356353"/>
            <a:ext cx="2895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324083" y="6041425"/>
            <a:ext cx="619711" cy="631834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lnSpc>
                <a:spcPts val="2052"/>
              </a:lnSpc>
              <a:defRPr sz="2309">
                <a:solidFill>
                  <a:schemeClr val="bg1"/>
                </a:solidFill>
              </a:defRPr>
            </a:lvl1pPr>
          </a:lstStyle>
          <a:p>
            <a:pPr defTabSz="891603"/>
            <a:fld id="{E20E89E6-FE54-4E13-859C-1FA908D70D39}" type="slidenum">
              <a:rPr lang="ru-RU" smtClean="0">
                <a:solidFill>
                  <a:prstClr val="white"/>
                </a:solidFill>
              </a:rPr>
              <a:pPr defTabSz="891603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737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  <p:sldLayoutId id="2147483873" r:id="rId12"/>
    <p:sldLayoutId id="2147483874" r:id="rId13"/>
  </p:sldLayoutIdLst>
  <p:hf hdr="0" ftr="0" dt="0"/>
  <p:txStyles>
    <p:titleStyle>
      <a:lvl1pPr algn="l" defTabSz="891603" rtl="0" eaLnBrk="1" latinLnBrk="0" hangingPunct="1">
        <a:lnSpc>
          <a:spcPts val="4445"/>
        </a:lnSpc>
        <a:spcBef>
          <a:spcPct val="0"/>
        </a:spcBef>
        <a:buNone/>
        <a:defRPr sz="3591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10752" indent="0" algn="l" defTabSz="891603" rtl="0" eaLnBrk="1" latinLnBrk="0" hangingPunct="1">
        <a:spcBef>
          <a:spcPct val="20000"/>
        </a:spcBef>
        <a:buFont typeface="+mj-lt"/>
        <a:buNone/>
        <a:defRPr sz="3164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10752" indent="0" algn="l" defTabSz="891603" rtl="0" eaLnBrk="1" latinLnBrk="0" hangingPunct="1">
        <a:spcBef>
          <a:spcPct val="20000"/>
        </a:spcBef>
        <a:buFont typeface="Arial" pitchFamily="34" charset="0"/>
        <a:buNone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609290" indent="-222547" algn="l" defTabSz="891603" rtl="0" eaLnBrk="1" latinLnBrk="0" hangingPunct="1">
        <a:spcBef>
          <a:spcPct val="20000"/>
        </a:spcBef>
        <a:buFont typeface="Arial" pitchFamily="34" charset="0"/>
        <a:buChar char="•"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08037" algn="just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tabLst/>
        <a:defRPr sz="1368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226720" indent="0" algn="l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defRPr sz="1197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4519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6pPr>
      <a:lvl7pPr marL="28977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7pPr>
      <a:lvl8pPr marL="3343509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8pPr>
      <a:lvl9pPr marL="3789311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1pPr>
      <a:lvl2pPr marL="445801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2pPr>
      <a:lvl3pPr marL="891603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3pPr>
      <a:lvl4pPr marL="1337404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4pPr>
      <a:lvl5pPr marL="17832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5pPr>
      <a:lvl6pPr marL="22290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6pPr>
      <a:lvl7pPr marL="2674808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7pPr>
      <a:lvl8pPr marL="31206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8pPr>
      <a:lvl9pPr marL="35664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2.png"/><Relationship Id="rId3" Type="http://schemas.openxmlformats.org/officeDocument/2006/relationships/image" Target="../media/image17.png"/><Relationship Id="rId25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24" Type="http://schemas.openxmlformats.org/officeDocument/2006/relationships/image" Target="../media/image20.png"/><Relationship Id="rId5" Type="http://schemas.openxmlformats.org/officeDocument/2006/relationships/image" Target="../media/image19.png"/><Relationship Id="rId23" Type="http://schemas.openxmlformats.org/officeDocument/2006/relationships/image" Target="NULL"/><Relationship Id="rId28" Type="http://schemas.openxmlformats.org/officeDocument/2006/relationships/image" Target="../media/image12.png"/><Relationship Id="rId4" Type="http://schemas.openxmlformats.org/officeDocument/2006/relationships/image" Target="../media/image18.png"/><Relationship Id="rId27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4"/>
          <p:cNvSpPr txBox="1">
            <a:spLocks noChangeArrowheads="1"/>
          </p:cNvSpPr>
          <p:nvPr/>
        </p:nvSpPr>
        <p:spPr bwMode="auto">
          <a:xfrm>
            <a:off x="971600" y="2420888"/>
            <a:ext cx="7128791" cy="817605"/>
          </a:xfrm>
          <a:prstGeom prst="rect">
            <a:avLst/>
          </a:prstGeom>
          <a:noFill/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8177" tIns="39089" rIns="78177" bIns="39089"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defTabSz="891603" eaLnBrk="1" hangingPunct="1"/>
            <a:r>
              <a:rPr lang="ru-RU" sz="2400" b="1" dirty="0" smtClean="0">
                <a:solidFill>
                  <a:srgbClr val="4F81BD">
                    <a:lumMod val="75000"/>
                  </a:srgbClr>
                </a:solidFill>
                <a:cs typeface="Arial" pitchFamily="34" charset="0"/>
              </a:rPr>
              <a:t>Управление Федеральной налоговой службы</a:t>
            </a:r>
          </a:p>
          <a:p>
            <a:pPr algn="ctr" defTabSz="891603" eaLnBrk="1" hangingPunct="1"/>
            <a:r>
              <a:rPr lang="ru-RU" sz="2400" b="1" dirty="0" smtClean="0">
                <a:solidFill>
                  <a:srgbClr val="4F81BD">
                    <a:lumMod val="75000"/>
                  </a:srgbClr>
                </a:solidFill>
                <a:cs typeface="Arial" pitchFamily="34" charset="0"/>
              </a:rPr>
              <a:t>по Чувашской Республике</a:t>
            </a:r>
            <a:endParaRPr lang="ru-RU" sz="2400" b="1" dirty="0">
              <a:solidFill>
                <a:srgbClr val="4F81BD">
                  <a:lumMod val="75000"/>
                </a:srgbClr>
              </a:solidFill>
              <a:cs typeface="Arial" pitchFamily="34" charset="0"/>
            </a:endParaRPr>
          </a:p>
        </p:txBody>
      </p:sp>
      <p:sp>
        <p:nvSpPr>
          <p:cNvPr id="11" name="TextBox 42"/>
          <p:cNvSpPr txBox="1">
            <a:spLocks noChangeArrowheads="1"/>
          </p:cNvSpPr>
          <p:nvPr/>
        </p:nvSpPr>
        <p:spPr bwMode="auto">
          <a:xfrm>
            <a:off x="1518332" y="3741555"/>
            <a:ext cx="6264696" cy="3033596"/>
          </a:xfrm>
          <a:prstGeom prst="rect">
            <a:avLst/>
          </a:prstGeom>
          <a:noFill/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8177" tIns="39089" rIns="78177" bIns="39089"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defTabSz="891603" eaLnBrk="1" hangingPunct="1"/>
            <a:r>
              <a:rPr lang="ru-RU" sz="24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«Об изменениях налогового законодательства </a:t>
            </a:r>
          </a:p>
          <a:p>
            <a:pPr algn="ctr" defTabSz="891603" eaLnBrk="1" hangingPunct="1"/>
            <a:r>
              <a:rPr lang="ru-RU" sz="24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в части специальных налоговых режимов»</a:t>
            </a:r>
          </a:p>
          <a:p>
            <a:pPr algn="ctr" defTabSz="891603" eaLnBrk="1" hangingPunct="1"/>
            <a:endParaRPr lang="ru-RU" sz="2400" b="1" dirty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</a:endParaRPr>
          </a:p>
          <a:p>
            <a:pPr algn="r" defTabSz="891603" eaLnBrk="1" hangingPunct="1"/>
            <a:endParaRPr lang="ru-RU" sz="1800" b="1" dirty="0" smtClean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</a:endParaRPr>
          </a:p>
          <a:p>
            <a:pPr algn="r" defTabSz="891603" eaLnBrk="1" hangingPunct="1"/>
            <a:r>
              <a:rPr lang="ru-RU" sz="18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Начальник </a:t>
            </a:r>
          </a:p>
          <a:p>
            <a:pPr algn="r" defTabSz="891603" eaLnBrk="1" hangingPunct="1"/>
            <a:r>
              <a:rPr lang="ru-RU" sz="18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отдела налогообложения юридических лиц</a:t>
            </a:r>
          </a:p>
          <a:p>
            <a:pPr algn="r" defTabSz="891603" eaLnBrk="1" hangingPunct="1"/>
            <a:r>
              <a:rPr lang="ru-RU" sz="18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 УФНС  России  по  Чувашской  </a:t>
            </a:r>
            <a:r>
              <a:rPr lang="en-US" sz="18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 </a:t>
            </a:r>
            <a:r>
              <a:rPr lang="ru-RU" sz="18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Республике</a:t>
            </a:r>
          </a:p>
          <a:p>
            <a:pPr algn="ctr" defTabSz="891603" eaLnBrk="1" hangingPunct="1"/>
            <a:endParaRPr lang="ru-RU" sz="2400" b="1" dirty="0" smtClean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</a:endParaRPr>
          </a:p>
          <a:p>
            <a:pPr algn="ctr" defTabSz="891603" eaLnBrk="1" hangingPunct="1"/>
            <a:r>
              <a:rPr lang="ru-RU" sz="24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</a:rPr>
              <a:t>2020</a:t>
            </a:r>
            <a:endParaRPr lang="ru-RU" sz="2400" b="1" dirty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</a:endParaRPr>
          </a:p>
        </p:txBody>
      </p:sp>
      <p:pic>
        <p:nvPicPr>
          <p:cNvPr id="10243" name="Рисунок 6" descr="C:\Users\panova_ea\Desktop\ФНС\Новая папка\word\jpg\true-logo-FN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903" y="320884"/>
            <a:ext cx="1786415" cy="1770877"/>
          </a:xfrm>
          <a:prstGeom prst="rect">
            <a:avLst/>
          </a:prstGeom>
          <a:noFill/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9332" y="4704356"/>
            <a:ext cx="485979" cy="1831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5288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algn="ctr"/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10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/>
          <p:nvPr/>
        </p:nvPicPr>
        <p:blipFill rotWithShape="1">
          <a:blip r:embed="rId2"/>
          <a:srcRect l="28204" t="12081" r="27437" b="73616"/>
          <a:stretch/>
        </p:blipFill>
        <p:spPr bwMode="auto">
          <a:xfrm>
            <a:off x="683568" y="476672"/>
            <a:ext cx="7992888" cy="158417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6" name="Объект 5"/>
          <p:cNvPicPr>
            <a:picLocks noGrp="1"/>
          </p:cNvPicPr>
          <p:nvPr>
            <p:ph idx="1"/>
          </p:nvPr>
        </p:nvPicPr>
        <p:blipFill rotWithShape="1">
          <a:blip r:embed="rId3"/>
          <a:srcRect l="28462" t="64923" r="25384" b="11566"/>
          <a:stretch/>
        </p:blipFill>
        <p:spPr bwMode="auto">
          <a:xfrm>
            <a:off x="107504" y="1916832"/>
            <a:ext cx="8856984" cy="288032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" name="Рисунок 6"/>
          <p:cNvPicPr/>
          <p:nvPr/>
        </p:nvPicPr>
        <p:blipFill rotWithShape="1">
          <a:blip r:embed="rId4"/>
          <a:srcRect l="31251" t="38100" r="29358" b="45781"/>
          <a:stretch/>
        </p:blipFill>
        <p:spPr bwMode="auto">
          <a:xfrm>
            <a:off x="395536" y="4797152"/>
            <a:ext cx="8064896" cy="18002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6455672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11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/>
          <p:nvPr/>
        </p:nvPicPr>
        <p:blipFill rotWithShape="1">
          <a:blip r:embed="rId2"/>
          <a:srcRect l="26723" t="15599" r="27893" b="70986"/>
          <a:stretch/>
        </p:blipFill>
        <p:spPr bwMode="auto">
          <a:xfrm>
            <a:off x="683568" y="404664"/>
            <a:ext cx="7920880" cy="136815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8" name="Объект 7"/>
          <p:cNvPicPr>
            <a:picLocks noGrp="1"/>
          </p:cNvPicPr>
          <p:nvPr>
            <p:ph idx="1"/>
          </p:nvPr>
        </p:nvPicPr>
        <p:blipFill rotWithShape="1">
          <a:blip r:embed="rId2"/>
          <a:srcRect l="26266" t="28964" r="28016" b="38326"/>
          <a:stretch/>
        </p:blipFill>
        <p:spPr bwMode="auto">
          <a:xfrm>
            <a:off x="107504" y="1772816"/>
            <a:ext cx="8208911" cy="44644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23115161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12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/>
          <p:nvPr/>
        </p:nvPicPr>
        <p:blipFill rotWithShape="1">
          <a:blip r:embed="rId2"/>
          <a:srcRect l="26723" t="15599" r="27893" b="70986"/>
          <a:stretch/>
        </p:blipFill>
        <p:spPr bwMode="auto">
          <a:xfrm>
            <a:off x="683568" y="404664"/>
            <a:ext cx="7920880" cy="136815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6" name="Объект 5"/>
          <p:cNvPicPr>
            <a:picLocks noGrp="1"/>
          </p:cNvPicPr>
          <p:nvPr>
            <p:ph idx="1"/>
          </p:nvPr>
        </p:nvPicPr>
        <p:blipFill rotWithShape="1">
          <a:blip r:embed="rId3"/>
          <a:srcRect l="29984" t="17180" r="28626" b="57925"/>
          <a:stretch/>
        </p:blipFill>
        <p:spPr bwMode="auto">
          <a:xfrm>
            <a:off x="467544" y="1844824"/>
            <a:ext cx="7920880" cy="439248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91880255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13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/>
          <p:nvPr/>
        </p:nvPicPr>
        <p:blipFill rotWithShape="1">
          <a:blip r:embed="rId2"/>
          <a:srcRect l="26723" t="15599" r="27893" b="70986"/>
          <a:stretch/>
        </p:blipFill>
        <p:spPr bwMode="auto">
          <a:xfrm>
            <a:off x="683568" y="188640"/>
            <a:ext cx="7920880" cy="129614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" name="Объект 6"/>
          <p:cNvPicPr>
            <a:picLocks noGrp="1"/>
          </p:cNvPicPr>
          <p:nvPr>
            <p:ph idx="1"/>
          </p:nvPr>
        </p:nvPicPr>
        <p:blipFill rotWithShape="1">
          <a:blip r:embed="rId3"/>
          <a:srcRect l="28868" t="41258" r="28139" b="19604"/>
          <a:stretch/>
        </p:blipFill>
        <p:spPr bwMode="auto">
          <a:xfrm>
            <a:off x="395536" y="1628800"/>
            <a:ext cx="7920880" cy="482453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4331220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endParaRPr lang="ru-RU" sz="2000" b="0" dirty="0">
              <a:solidFill>
                <a:schemeClr val="tx1"/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  <a:p>
            <a:endParaRPr lang="ru-RU" sz="2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14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5" name="Рисунок 4"/>
          <p:cNvPicPr/>
          <p:nvPr/>
        </p:nvPicPr>
        <p:blipFill rotWithShape="1">
          <a:blip r:embed="rId2"/>
          <a:srcRect l="26609" t="11674" r="30445" b="74230"/>
          <a:stretch/>
        </p:blipFill>
        <p:spPr bwMode="auto">
          <a:xfrm>
            <a:off x="683568" y="188640"/>
            <a:ext cx="8064896" cy="151216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6" name="Рисунок 5"/>
          <p:cNvPicPr/>
          <p:nvPr/>
        </p:nvPicPr>
        <p:blipFill rotWithShape="1">
          <a:blip r:embed="rId2"/>
          <a:srcRect l="28495" t="52423" r="29875" b="20281"/>
          <a:stretch/>
        </p:blipFill>
        <p:spPr bwMode="auto">
          <a:xfrm>
            <a:off x="323528" y="1700808"/>
            <a:ext cx="8064896" cy="417646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64341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endParaRPr lang="ru-RU" sz="2000" b="0" dirty="0">
              <a:solidFill>
                <a:schemeClr val="tx1"/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  <a:p>
            <a:endParaRPr lang="ru-RU" sz="2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15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8" name="Рисунок 7"/>
          <p:cNvPicPr/>
          <p:nvPr/>
        </p:nvPicPr>
        <p:blipFill rotWithShape="1">
          <a:blip r:embed="rId2"/>
          <a:srcRect l="27851" t="22042" r="30597" b="62068"/>
          <a:stretch/>
        </p:blipFill>
        <p:spPr bwMode="auto">
          <a:xfrm>
            <a:off x="755576" y="404664"/>
            <a:ext cx="7848872" cy="165618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" name="Рисунок 8"/>
          <p:cNvPicPr/>
          <p:nvPr/>
        </p:nvPicPr>
        <p:blipFill rotWithShape="1">
          <a:blip r:embed="rId2"/>
          <a:srcRect l="28372" t="38767" r="60725" b="18502"/>
          <a:stretch/>
        </p:blipFill>
        <p:spPr bwMode="auto">
          <a:xfrm>
            <a:off x="1043608" y="2132856"/>
            <a:ext cx="2592288" cy="432048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0" name="Рисунок 9"/>
          <p:cNvPicPr/>
          <p:nvPr/>
        </p:nvPicPr>
        <p:blipFill rotWithShape="1">
          <a:blip r:embed="rId2"/>
          <a:srcRect l="50798" t="38326" r="26405" b="17401"/>
          <a:stretch/>
        </p:blipFill>
        <p:spPr bwMode="auto">
          <a:xfrm>
            <a:off x="3419872" y="2060848"/>
            <a:ext cx="4680520" cy="44644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81849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549141" y="548883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170846" y="6070475"/>
            <a:ext cx="865650" cy="438588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400" dirty="0" smtClean="0">
                <a:solidFill>
                  <a:prstClr val="white"/>
                </a:solidFill>
              </a:rPr>
              <a:t>16</a:t>
            </a: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97" name="Прямоугольник 196"/>
          <p:cNvSpPr/>
          <p:nvPr/>
        </p:nvSpPr>
        <p:spPr>
          <a:xfrm>
            <a:off x="1028811" y="1536310"/>
            <a:ext cx="4191029" cy="24061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altLang="ru-RU" sz="1738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altLang="ru-RU" sz="3910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4 826</a:t>
            </a:r>
            <a:r>
              <a:rPr lang="ru-RU" altLang="ru-RU" sz="1738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altLang="ru-RU" sz="1738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зарегистрировано </a:t>
            </a:r>
            <a:r>
              <a:rPr lang="ru-RU" altLang="ru-RU" sz="1738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участников, осуществляющих деятельность в Чувашии</a:t>
            </a:r>
          </a:p>
          <a:p>
            <a:pPr algn="r">
              <a:defRPr/>
            </a:pPr>
            <a:endParaRPr lang="ru-RU" altLang="ru-RU" sz="1738" dirty="0" smtClean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</a:endParaRPr>
          </a:p>
          <a:p>
            <a:pPr algn="r">
              <a:defRPr/>
            </a:pPr>
            <a:r>
              <a:rPr lang="ru-RU" sz="2000" b="1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93 </a:t>
            </a:r>
            <a:r>
              <a:rPr lang="en-US" sz="1740" b="1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%</a:t>
            </a:r>
            <a:r>
              <a:rPr lang="ru-RU" sz="1740" dirty="0" smtClean="0">
                <a:solidFill>
                  <a:schemeClr val="accent6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 </a:t>
            </a:r>
            <a:r>
              <a:rPr lang="ru-RU" sz="174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не имеют </a:t>
            </a:r>
            <a:r>
              <a:rPr lang="ru-RU" sz="1740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статуса </a:t>
            </a:r>
            <a:r>
              <a:rPr lang="ru-RU" sz="174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ИП</a:t>
            </a:r>
          </a:p>
          <a:p>
            <a:pPr algn="r">
              <a:defRPr/>
            </a:pPr>
            <a:endParaRPr lang="ru-RU" sz="1740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ru-RU" altLang="ru-RU" sz="3910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797,7</a:t>
            </a:r>
            <a:r>
              <a:rPr lang="ru-RU" altLang="ru-RU" sz="1738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altLang="ru-RU" sz="1738" dirty="0" err="1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тыс</a:t>
            </a:r>
            <a:r>
              <a:rPr lang="ru-RU" altLang="ru-RU" sz="1738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altLang="ru-RU" sz="1738" dirty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рублей </a:t>
            </a:r>
            <a:r>
              <a:rPr lang="ru-RU" altLang="ru-RU" sz="1738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рассчитанный налог </a:t>
            </a:r>
            <a:endParaRPr lang="ru-RU" altLang="ru-RU" sz="1449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670014" y="999536"/>
            <a:ext cx="454982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ru-RU" sz="2000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Итоги реализации </a:t>
            </a:r>
            <a:r>
              <a:rPr lang="ru-RU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проекта на 24.11.2020</a:t>
            </a:r>
            <a:endParaRPr lang="ru-RU" sz="20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5342949" y="3557454"/>
            <a:ext cx="3190297" cy="6712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ru-RU" altLang="ru-RU" sz="3762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242</a:t>
            </a:r>
            <a:r>
              <a:rPr lang="ru-RU" altLang="ru-RU" sz="1539" dirty="0" smtClean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 млн. </a:t>
            </a:r>
            <a:r>
              <a:rPr lang="ru-RU" altLang="ru-RU" sz="1539" dirty="0">
                <a:solidFill>
                  <a:schemeClr val="accent6">
                    <a:lumMod val="75000"/>
                  </a:schemeClr>
                </a:solidFill>
                <a:latin typeface="Arial Narrow" panose="020B0606020202030204" pitchFamily="34" charset="0"/>
              </a:rPr>
              <a:t>рублей </a:t>
            </a:r>
            <a:r>
              <a:rPr lang="ru-RU" altLang="ru-RU" sz="1539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получено дохода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481819" y="1447707"/>
            <a:ext cx="3447576" cy="1545523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rmAutofit/>
          </a:bodyPr>
          <a:lstStyle/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lang="ru-RU" sz="1700" dirty="0" smtClean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190" name="Изображение" descr="Изображение"/>
          <p:cNvPicPr>
            <a:picLocks noChangeAspect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799423" y="1445335"/>
            <a:ext cx="364201" cy="538863"/>
          </a:xfrm>
          <a:prstGeom prst="rect">
            <a:avLst/>
          </a:prstGeom>
          <a:ln w="3175">
            <a:miter lim="400000"/>
          </a:ln>
        </p:spPr>
      </p:pic>
      <p:sp>
        <p:nvSpPr>
          <p:cNvPr id="5" name="TextBox 4"/>
          <p:cNvSpPr txBox="1"/>
          <p:nvPr/>
        </p:nvSpPr>
        <p:spPr>
          <a:xfrm>
            <a:off x="2459392" y="4195917"/>
            <a:ext cx="3114785" cy="214102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marL="0" marR="0" indent="0" algn="l" defTabSz="1043056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Основные виды деятельности:</a:t>
            </a:r>
          </a:p>
          <a:p>
            <a:pPr marL="0" marR="0" indent="0" algn="l" defTabSz="1043056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Перевозка пассажиров и грузов</a:t>
            </a:r>
            <a:endParaRPr lang="ru-RU" sz="1600" b="1" dirty="0" smtClean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  <a:p>
            <a:pPr defTabSz="1043056">
              <a:lnSpc>
                <a:spcPct val="150000"/>
              </a:lnSpc>
              <a:spcBef>
                <a:spcPct val="0"/>
              </a:spcBef>
            </a:pPr>
            <a:r>
              <a:rPr kumimoji="0" lang="ru-RU" sz="1600" i="0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Отделочные работы </a:t>
            </a:r>
          </a:p>
          <a:p>
            <a:pPr defTabSz="1043056">
              <a:lnSpc>
                <a:spcPct val="150000"/>
              </a:lnSpc>
              <a:spcBef>
                <a:spcPct val="0"/>
              </a:spcBef>
            </a:pP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Маркетинга </a:t>
            </a:r>
            <a:r>
              <a:rPr lang="ru-RU" sz="1600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и реклама  </a:t>
            </a:r>
            <a:endParaRPr lang="ru-RU" sz="1600" dirty="0" smtClean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  <a:p>
            <a:pPr defTabSz="1043056">
              <a:lnSpc>
                <a:spcPct val="150000"/>
              </a:lnSpc>
              <a:spcBef>
                <a:spcPct val="0"/>
              </a:spcBef>
            </a:pP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Сдача в аренду квартир</a:t>
            </a: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  <a:p>
            <a:pPr marL="0" marR="0" indent="0" algn="l" defTabSz="1043056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Репетиторство </a:t>
            </a:r>
            <a:endParaRPr lang="ru-RU" sz="1600" b="1" dirty="0" smtClean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198" name="Изображение" descr="Изображе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76988" y="5060811"/>
            <a:ext cx="514468" cy="69845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miter lim="400000"/>
          </a:ln>
        </p:spPr>
      </p:pic>
      <p:pic>
        <p:nvPicPr>
          <p:cNvPr id="199" name="Рисунок 198"/>
          <p:cNvPicPr/>
          <p:nvPr/>
        </p:nvPicPr>
        <p:blipFill rotWithShape="1">
          <a:blip r:embed="rId5"/>
          <a:srcRect l="26609" t="13414" r="41685" b="80234"/>
          <a:stretch/>
        </p:blipFill>
        <p:spPr bwMode="auto">
          <a:xfrm>
            <a:off x="763325" y="188640"/>
            <a:ext cx="6269935" cy="8640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00" name="Рисунок 199"/>
          <p:cNvPicPr/>
          <p:nvPr/>
        </p:nvPicPr>
        <p:blipFill rotWithShape="1">
          <a:blip r:embed="rId5"/>
          <a:srcRect l="61438" t="11674" r="31035" b="74230"/>
          <a:stretch/>
        </p:blipFill>
        <p:spPr bwMode="auto">
          <a:xfrm>
            <a:off x="7658702" y="44624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5970679" y="1912059"/>
            <a:ext cx="262793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ru-RU" sz="2200" dirty="0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На текущую дату самозанятыми</a:t>
            </a:r>
            <a:endParaRPr lang="ru-RU" sz="2200" dirty="0">
              <a:solidFill>
                <a:srgbClr val="F79646">
                  <a:lumMod val="75000"/>
                </a:srgbClr>
              </a:solidFill>
              <a:latin typeface="Arial Narrow" panose="020B0606020202030204" pitchFamily="34" charset="0"/>
            </a:endParaRPr>
          </a:p>
          <a:p>
            <a:r>
              <a:rPr lang="ru-RU" altLang="ru-RU" sz="2200" dirty="0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уплачено 501 </a:t>
            </a:r>
            <a:r>
              <a:rPr lang="ru-RU" altLang="ru-RU" sz="2200" dirty="0" err="1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тыс.руб</a:t>
            </a:r>
            <a:r>
              <a:rPr lang="ru-RU" altLang="ru-RU" sz="2200" dirty="0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. </a:t>
            </a:r>
            <a:r>
              <a:rPr lang="ru-RU" altLang="ru-RU" sz="2200" dirty="0" smtClean="0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налога на </a:t>
            </a:r>
            <a:r>
              <a:rPr lang="ru-RU" altLang="ru-RU" sz="2200" dirty="0" err="1" smtClean="0">
                <a:solidFill>
                  <a:srgbClr val="F79646">
                    <a:lumMod val="75000"/>
                  </a:srgbClr>
                </a:solidFill>
                <a:latin typeface="Arial Narrow" panose="020B0606020202030204" pitchFamily="34" charset="0"/>
              </a:rPr>
              <a:t>проф.доход</a:t>
            </a:r>
            <a:endParaRPr lang="ru-RU" sz="2200" dirty="0">
              <a:solidFill>
                <a:srgbClr val="F79646">
                  <a:lumMod val="75000"/>
                </a:srgbClr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69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452577" y="485993"/>
            <a:ext cx="8149686" cy="550587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0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90853" y="887301"/>
            <a:ext cx="8005339" cy="534055"/>
          </a:xfrm>
        </p:spPr>
        <p:txBody>
          <a:bodyPr>
            <a:normAutofit/>
          </a:bodyPr>
          <a:lstStyle/>
          <a:p>
            <a:r>
              <a:rPr lang="ru-RU" sz="1800" cap="all" dirty="0" smtClean="0">
                <a:solidFill>
                  <a:srgbClr val="C00000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все взаимодействие через мобильное приложение «мой налог»</a:t>
            </a:r>
            <a:endParaRPr lang="ru-RU" sz="1800" cap="all" dirty="0">
              <a:solidFill>
                <a:srgbClr val="C00000"/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25347" y="6173654"/>
            <a:ext cx="814015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endParaRPr lang="ru-RU" sz="2310" dirty="0" smtClean="0">
              <a:solidFill>
                <a:prstClr val="white"/>
              </a:solidFill>
            </a:endParaRPr>
          </a:p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17</a:t>
            </a:r>
          </a:p>
          <a:p>
            <a:pPr>
              <a:defRPr/>
            </a:pPr>
            <a:endParaRPr lang="ru-RU" sz="2310" dirty="0">
              <a:solidFill>
                <a:prstClr val="white"/>
              </a:solidFill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71E13061-4194-4674-9E06-8F79C8067A23}"/>
              </a:ext>
            </a:extLst>
          </p:cNvPr>
          <p:cNvSpPr/>
          <p:nvPr/>
        </p:nvSpPr>
        <p:spPr>
          <a:xfrm>
            <a:off x="1340245" y="1421357"/>
            <a:ext cx="3576954" cy="117777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/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Без визита в 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налоговую</a:t>
            </a:r>
          </a:p>
          <a:p>
            <a:pPr defTabSz="1110052"/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онлайн регистрация/снятие с учета</a:t>
            </a:r>
          </a:p>
          <a:p>
            <a:pPr defTabSz="1110052"/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уплата налога, в </a:t>
            </a:r>
            <a:r>
              <a:rPr lang="ru-RU" sz="1700" dirty="0" err="1" smtClean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т.ч</a:t>
            </a: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 с помощью карты в приложении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/>
          <p:nvPr/>
        </p:nvSpPr>
        <p:spPr>
          <a:xfrm>
            <a:off x="1474857" y="4748467"/>
            <a:ext cx="3442341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Без статуса 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ИП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доход подтверждается справкой из приложения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статус плательщика НПД подтверждается на сайте ФНС </a:t>
            </a:r>
            <a:endParaRPr lang="ru-RU" sz="1700" dirty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77818" y="2334278"/>
            <a:ext cx="2616143" cy="83460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Без 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кассы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формирование чеков в приложении</a:t>
            </a:r>
            <a:endParaRPr lang="ru-RU" sz="1700" dirty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sp>
        <p:nvSpPr>
          <p:cNvPr id="22" name="Прямоугольник 21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/>
          <p:nvPr/>
        </p:nvSpPr>
        <p:spPr>
          <a:xfrm>
            <a:off x="5819524" y="1391385"/>
            <a:ext cx="2651637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Без 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отчетности</a:t>
            </a:r>
            <a:endParaRPr lang="en-US" sz="1900" dirty="0" smtClean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у</a:t>
            </a: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чет доходов в приложении</a:t>
            </a:r>
            <a:endParaRPr lang="ru-RU" sz="1700" dirty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89207" y="3354338"/>
            <a:ext cx="2616143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Открытый </a:t>
            </a:r>
            <a:r>
              <a:rPr lang="en-US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API</a:t>
            </a:r>
            <a:endParaRPr lang="ru-RU" sz="1900" dirty="0" smtClean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возможна регистрация через банки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формирование чека площадками и банками</a:t>
            </a:r>
            <a:endParaRPr lang="ru-RU" sz="1700" dirty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36052" y="4863716"/>
            <a:ext cx="285274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Взаимодействие с налоговыми органами 24/7</a:t>
            </a:r>
          </a:p>
        </p:txBody>
      </p:sp>
      <p:pic>
        <p:nvPicPr>
          <p:cNvPr id="36" name="Изображение" descr="Изображение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805852" y="1505932"/>
            <a:ext cx="578473" cy="542676"/>
          </a:xfrm>
          <a:prstGeom prst="rect">
            <a:avLst/>
          </a:prstGeom>
          <a:noFill/>
          <a:ln w="3175">
            <a:solidFill>
              <a:schemeClr val="accent6">
                <a:lumMod val="75000"/>
              </a:schemeClr>
            </a:solidFill>
            <a:miter lim="400000"/>
          </a:ln>
        </p:spPr>
      </p:pic>
      <p:pic>
        <p:nvPicPr>
          <p:cNvPr id="37" name="Изображение" descr="Изображение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738313" y="4752348"/>
            <a:ext cx="554368" cy="457100"/>
          </a:xfrm>
          <a:prstGeom prst="rect">
            <a:avLst/>
          </a:prstGeom>
          <a:noFill/>
          <a:ln w="3175">
            <a:miter lim="400000"/>
          </a:ln>
        </p:spPr>
      </p:pic>
      <p:pic>
        <p:nvPicPr>
          <p:cNvPr id="42" name="Изображение" descr="Изображение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206809" y="1414296"/>
            <a:ext cx="517724" cy="563909"/>
          </a:xfrm>
          <a:prstGeom prst="rect">
            <a:avLst/>
          </a:prstGeom>
          <a:noFill/>
          <a:ln w="3175">
            <a:miter lim="400000"/>
          </a:ln>
        </p:spPr>
      </p:pic>
      <p:sp>
        <p:nvSpPr>
          <p:cNvPr id="43" name="Линия"/>
          <p:cNvSpPr/>
          <p:nvPr/>
        </p:nvSpPr>
        <p:spPr>
          <a:xfrm flipH="1" flipV="1">
            <a:off x="5087805" y="1878209"/>
            <a:ext cx="489511" cy="400423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/>
            <a:endParaRPr sz="1539">
              <a:solidFill>
                <a:srgbClr val="F79646">
                  <a:lumMod val="75000"/>
                </a:srgbClr>
              </a:solidFill>
            </a:endParaRPr>
          </a:p>
        </p:txBody>
      </p:sp>
      <p:sp>
        <p:nvSpPr>
          <p:cNvPr id="45" name="Линия"/>
          <p:cNvSpPr/>
          <p:nvPr/>
        </p:nvSpPr>
        <p:spPr>
          <a:xfrm flipV="1">
            <a:off x="5094640" y="1889681"/>
            <a:ext cx="468881" cy="432779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>
              <a:defRPr sz="20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710">
              <a:solidFill>
                <a:srgbClr val="FFFFFF"/>
              </a:solidFill>
              <a:sym typeface="Helvetica Neue Medium"/>
            </a:endParaRPr>
          </a:p>
        </p:txBody>
      </p:sp>
      <p:pic>
        <p:nvPicPr>
          <p:cNvPr id="49" name="Рисунок 81" descr="Кассовый аппарат">
            <a:extLst>
              <a:ext uri="{FF2B5EF4-FFF2-40B4-BE49-F238E27FC236}">
                <a16:creationId xmlns:a16="http://schemas.microsoft.com/office/drawing/2014/main" xmlns="" id="{825052DE-A151-4165-9B60-DE85803D3D9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alphaModFix amt="94000"/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5002258" y="2451138"/>
            <a:ext cx="661871" cy="600277"/>
          </a:xfrm>
          <a:prstGeom prst="rect">
            <a:avLst/>
          </a:prstGeom>
        </p:spPr>
      </p:pic>
      <p:grpSp>
        <p:nvGrpSpPr>
          <p:cNvPr id="50" name="Группа"/>
          <p:cNvGrpSpPr/>
          <p:nvPr/>
        </p:nvGrpSpPr>
        <p:grpSpPr>
          <a:xfrm>
            <a:off x="5128052" y="2477391"/>
            <a:ext cx="423760" cy="529586"/>
            <a:chOff x="-3603353" y="550680"/>
            <a:chExt cx="892058" cy="895503"/>
          </a:xfrm>
        </p:grpSpPr>
        <p:sp>
          <p:nvSpPr>
            <p:cNvPr id="51" name="Линия"/>
            <p:cNvSpPr/>
            <p:nvPr/>
          </p:nvSpPr>
          <p:spPr>
            <a:xfrm flipV="1">
              <a:off x="-3603353" y="550680"/>
              <a:ext cx="892058" cy="861776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rgbClr val="F79646">
                    <a:lumMod val="75000"/>
                  </a:srgbClr>
                </a:solidFill>
              </a:endParaRPr>
            </a:p>
          </p:txBody>
        </p:sp>
        <p:sp>
          <p:nvSpPr>
            <p:cNvPr id="52" name="Линия"/>
            <p:cNvSpPr/>
            <p:nvPr/>
          </p:nvSpPr>
          <p:spPr>
            <a:xfrm flipH="1" flipV="1">
              <a:off x="-3472183" y="588071"/>
              <a:ext cx="754638" cy="858112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rgbClr val="F79646">
                    <a:lumMod val="75000"/>
                  </a:srgbClr>
                </a:solidFill>
              </a:endParaRPr>
            </a:p>
          </p:txBody>
        </p:sp>
      </p:grpSp>
      <p:pic>
        <p:nvPicPr>
          <p:cNvPr id="53" name="Изображение" descr="Изображение"/>
          <p:cNvPicPr>
            <a:picLocks noChangeAspect="1"/>
          </p:cNvPicPr>
          <p:nvPr/>
        </p:nvPicPr>
        <p:blipFill>
          <a:blip r:embed="rId2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051304" y="3371188"/>
            <a:ext cx="709276" cy="536299"/>
          </a:xfrm>
          <a:prstGeom prst="rect">
            <a:avLst/>
          </a:prstGeom>
          <a:noFill/>
          <a:ln w="3175">
            <a:miter lim="400000"/>
          </a:ln>
        </p:spPr>
      </p:pic>
      <p:grpSp>
        <p:nvGrpSpPr>
          <p:cNvPr id="54" name="Группа"/>
          <p:cNvGrpSpPr/>
          <p:nvPr/>
        </p:nvGrpSpPr>
        <p:grpSpPr>
          <a:xfrm>
            <a:off x="4982951" y="4694570"/>
            <a:ext cx="713962" cy="629672"/>
            <a:chOff x="0" y="123631"/>
            <a:chExt cx="619753" cy="619253"/>
          </a:xfrm>
        </p:grpSpPr>
        <p:pic>
          <p:nvPicPr>
            <p:cNvPr id="55" name="Изображение" descr="Изображение"/>
            <p:cNvPicPr>
              <a:picLocks noChangeAspect="1"/>
            </p:cNvPicPr>
            <p:nvPr/>
          </p:nvPicPr>
          <p:blipFill>
            <a:blip r:embed="rId25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0" y="123631"/>
              <a:ext cx="619753" cy="619253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56" name="24"/>
            <p:cNvSpPr txBox="1"/>
            <p:nvPr/>
          </p:nvSpPr>
          <p:spPr>
            <a:xfrm>
              <a:off x="71589" y="190232"/>
              <a:ext cx="302015" cy="362410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2580" tIns="32580" rIns="32580" bIns="32580" numCol="1" anchor="ctr">
              <a:spAutoFit/>
            </a:bodyPr>
            <a:lstStyle>
              <a:lvl1pPr algn="l" defTabSz="457200">
                <a:defRPr sz="2600" b="0">
                  <a:solidFill>
                    <a:srgbClr val="FFFFFF"/>
                  </a:solidFill>
                  <a:latin typeface="Avenir Next Medium"/>
                  <a:ea typeface="Avenir Next Medium"/>
                  <a:cs typeface="Avenir Next Medium"/>
                  <a:sym typeface="Avenir Next Medium"/>
                </a:defRPr>
              </a:lvl1pPr>
            </a:lstStyle>
            <a:p>
              <a:r>
                <a:rPr sz="1967" dirty="0">
                  <a:solidFill>
                    <a:srgbClr val="F79646">
                      <a:lumMod val="75000"/>
                    </a:srgbClr>
                  </a:solidFill>
                </a:rPr>
                <a:t>24</a:t>
              </a:r>
            </a:p>
          </p:txBody>
        </p:sp>
      </p:grpSp>
      <p:sp>
        <p:nvSpPr>
          <p:cNvPr id="59" name="Ставка 4-6%, а не 13%"/>
          <p:cNvSpPr txBox="1"/>
          <p:nvPr/>
        </p:nvSpPr>
        <p:spPr>
          <a:xfrm>
            <a:off x="1646307" y="2817727"/>
            <a:ext cx="2670589" cy="582398"/>
          </a:xfrm>
          <a:prstGeom prst="rect">
            <a:avLst/>
          </a:prstGeom>
          <a:ln w="3175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1495" tIns="41495" rIns="41495" bIns="41495" anchor="ctr">
            <a:spAutoFit/>
          </a:bodyPr>
          <a:lstStyle>
            <a:defPPr>
              <a:defRPr lang="ru-RU"/>
            </a:defPPr>
            <a:lvl1pPr>
              <a:lnSpc>
                <a:spcPct val="90000"/>
              </a:lnSpc>
              <a:defRPr sz="1400" b="0">
                <a:latin typeface="Avenir Next"/>
                <a:ea typeface="Avenir Next"/>
                <a:cs typeface="Avenir Next"/>
              </a:defRPr>
            </a:lvl1pPr>
          </a:lstStyle>
          <a:p>
            <a:pPr defTabSz="1110052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sz="1900" dirty="0" err="1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Ставка</a:t>
            </a:r>
            <a:r>
              <a:rPr sz="1900" dirty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4-6</a:t>
            </a:r>
            <a:r>
              <a:rPr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%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от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выручки. без уплаты страховых взносов</a:t>
            </a:r>
            <a:endParaRPr sz="1700" dirty="0">
              <a:solidFill>
                <a:prstClr val="black"/>
              </a:solidFill>
              <a:latin typeface="Arial Narrow" panose="020B0606020202030204" pitchFamily="34" charset="0"/>
              <a:ea typeface="+mn-ea"/>
              <a:cs typeface="Times New Roman" panose="02020603050405020304" pitchFamily="18" charset="0"/>
              <a:sym typeface="Avenir Next"/>
            </a:endParaRPr>
          </a:p>
        </p:txBody>
      </p:sp>
      <p:grpSp>
        <p:nvGrpSpPr>
          <p:cNvPr id="60" name="Группа"/>
          <p:cNvGrpSpPr/>
          <p:nvPr/>
        </p:nvGrpSpPr>
        <p:grpSpPr>
          <a:xfrm>
            <a:off x="749589" y="2560525"/>
            <a:ext cx="609351" cy="580075"/>
            <a:chOff x="-775387" y="-318352"/>
            <a:chExt cx="745037" cy="666211"/>
          </a:xfrm>
        </p:grpSpPr>
        <p:sp>
          <p:nvSpPr>
            <p:cNvPr id="61" name="%"/>
            <p:cNvSpPr txBox="1"/>
            <p:nvPr/>
          </p:nvSpPr>
          <p:spPr>
            <a:xfrm>
              <a:off x="-588285" y="-211059"/>
              <a:ext cx="260138" cy="518242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32580" tIns="32580" rIns="32580" bIns="32580" numCol="1" anchor="ctr">
              <a:noAutofit/>
            </a:bodyPr>
            <a:lstStyle>
              <a:lvl1pPr defTabSz="457200">
                <a:defRPr sz="2900" b="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r>
                <a:rPr sz="1967" dirty="0">
                  <a:solidFill>
                    <a:srgbClr val="F79646">
                      <a:lumMod val="75000"/>
                    </a:srgbClr>
                  </a:solidFill>
                </a:rPr>
                <a:t>%</a:t>
              </a:r>
            </a:p>
          </p:txBody>
        </p:sp>
        <p:pic>
          <p:nvPicPr>
            <p:cNvPr id="62" name="Изображение" descr="Изображение"/>
            <p:cNvPicPr>
              <a:picLocks noChangeAspect="1"/>
            </p:cNvPicPr>
            <p:nvPr/>
          </p:nvPicPr>
          <p:blipFill>
            <a:blip r:embed="rId26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775387" y="-318352"/>
              <a:ext cx="745037" cy="666211"/>
            </a:xfrm>
            <a:prstGeom prst="rect">
              <a:avLst/>
            </a:prstGeom>
            <a:noFill/>
            <a:ln w="3175">
              <a:miter lim="400000"/>
            </a:ln>
          </p:spPr>
        </p:pic>
      </p:grpSp>
      <p:grpSp>
        <p:nvGrpSpPr>
          <p:cNvPr id="63" name="Группа"/>
          <p:cNvGrpSpPr/>
          <p:nvPr/>
        </p:nvGrpSpPr>
        <p:grpSpPr>
          <a:xfrm>
            <a:off x="700454" y="3622317"/>
            <a:ext cx="631290" cy="647296"/>
            <a:chOff x="-29330" y="141"/>
            <a:chExt cx="567194" cy="882471"/>
          </a:xfrm>
        </p:grpSpPr>
        <p:pic>
          <p:nvPicPr>
            <p:cNvPr id="64" name="Изображение" descr="Изображение"/>
            <p:cNvPicPr>
              <a:picLocks noChangeAspect="1"/>
            </p:cNvPicPr>
            <p:nvPr/>
          </p:nvPicPr>
          <p:blipFill>
            <a:blip r:embed="rId27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29330" y="141"/>
              <a:ext cx="567194" cy="882471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65" name="₽"/>
            <p:cNvSpPr txBox="1"/>
            <p:nvPr/>
          </p:nvSpPr>
          <p:spPr>
            <a:xfrm>
              <a:off x="111212" y="350942"/>
              <a:ext cx="282091" cy="412617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32580" tIns="32580" rIns="32580" bIns="32580" numCol="1" anchor="ctr">
              <a:spAutoFit/>
            </a:bodyPr>
            <a:lstStyle>
              <a:lvl1pPr algn="l" defTabSz="457200">
                <a:defRPr sz="280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pPr algn="ctr"/>
              <a:r>
                <a:rPr sz="1539" dirty="0">
                  <a:solidFill>
                    <a:srgbClr val="F79646">
                      <a:lumMod val="75000"/>
                    </a:srgbClr>
                  </a:solidFill>
                </a:rPr>
                <a:t>₽</a:t>
              </a: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1384325" y="3799352"/>
            <a:ext cx="3653056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Налоговый капитал на </a:t>
            </a:r>
            <a:r>
              <a:rPr lang="ru-RU" sz="19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развитие</a:t>
            </a:r>
          </a:p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solidFill>
                  <a:prstClr val="black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10 тыс. рублей</a:t>
            </a:r>
            <a:endParaRPr lang="ru-RU" sz="1700" dirty="0">
              <a:solidFill>
                <a:prstClr val="black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pic>
        <p:nvPicPr>
          <p:cNvPr id="190" name="Рисунок 189"/>
          <p:cNvPicPr/>
          <p:nvPr/>
        </p:nvPicPr>
        <p:blipFill rotWithShape="1">
          <a:blip r:embed="rId28"/>
          <a:srcRect l="26609" t="13414" r="41685" b="80234"/>
          <a:stretch/>
        </p:blipFill>
        <p:spPr bwMode="auto">
          <a:xfrm>
            <a:off x="763325" y="188640"/>
            <a:ext cx="6269935" cy="69866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97" name="Рисунок 196"/>
          <p:cNvPicPr/>
          <p:nvPr/>
        </p:nvPicPr>
        <p:blipFill rotWithShape="1">
          <a:blip r:embed="rId28"/>
          <a:srcRect l="61438" t="11674" r="31035" b="74230"/>
          <a:stretch/>
        </p:blipFill>
        <p:spPr bwMode="auto">
          <a:xfrm>
            <a:off x="7899285" y="83122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98" name="Рисунок 197"/>
          <p:cNvPicPr/>
          <p:nvPr/>
        </p:nvPicPr>
        <p:blipFill rotWithShape="1">
          <a:blip r:embed="rId28"/>
          <a:srcRect l="61438" t="11674" r="31035" b="74230"/>
          <a:stretch/>
        </p:blipFill>
        <p:spPr bwMode="auto">
          <a:xfrm>
            <a:off x="7873502" y="114150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000178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18</a:t>
            </a:fld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07984" y="1442956"/>
            <a:ext cx="7390229" cy="458049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139" name="Объект 138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9374" y="1129527"/>
            <a:ext cx="756609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Плательщики НПД 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– ФЛ, в </a:t>
            </a:r>
            <a:r>
              <a:rPr lang="ru-RU" sz="1800" dirty="0" err="1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т.ч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. ИП, не </a:t>
            </a:r>
            <a:r>
              <a:rPr lang="ru-RU" sz="1800" dirty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имеют работодателя и не привлекают наемных работников по трудовым договорам</a:t>
            </a:r>
            <a:endParaRPr lang="ru-RU" sz="1700" dirty="0">
              <a:solidFill>
                <a:schemeClr val="tx1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16986" y="1593616"/>
            <a:ext cx="7672181" cy="500373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rmAutofit/>
          </a:bodyPr>
          <a:lstStyle/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Ограничение для применения НПД :</a:t>
            </a:r>
          </a:p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b="1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ерепродажа товаров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посредническая деятельность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применение других режимов налогообложения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превышение выручки 2,4 млн. рублей за календарный год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175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90" b="1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Не являются объектом НПД следующие доходы:</a:t>
            </a: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b="1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 рамках трудовых отношений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недвижимости (прав на нее), транспорта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ЦБ, долей, уступка прав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 ГПХ, от бывших работодателей (менее 2-х лет назад)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2000" b="1" dirty="0" smtClean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b="1" dirty="0" smtClean="0">
                <a:solidFill>
                  <a:srgbClr val="C00000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Автоматизирован контроль отдельных ограничений</a:t>
            </a:r>
            <a:endParaRPr lang="ru-RU" sz="2000" b="1" dirty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pic>
        <p:nvPicPr>
          <p:cNvPr id="140" name="Рисунок 139"/>
          <p:cNvPicPr/>
          <p:nvPr/>
        </p:nvPicPr>
        <p:blipFill rotWithShape="1">
          <a:blip r:embed="rId2"/>
          <a:srcRect l="26609" t="13414" r="41685" b="80234"/>
          <a:stretch/>
        </p:blipFill>
        <p:spPr bwMode="auto">
          <a:xfrm>
            <a:off x="763325" y="188640"/>
            <a:ext cx="6269935" cy="8640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43" name="Рисунок 142"/>
          <p:cNvPicPr/>
          <p:nvPr/>
        </p:nvPicPr>
        <p:blipFill rotWithShape="1">
          <a:blip r:embed="rId2"/>
          <a:srcRect l="61438" t="11674" r="31035" b="74230"/>
          <a:stretch/>
        </p:blipFill>
        <p:spPr bwMode="auto">
          <a:xfrm>
            <a:off x="7658702" y="44624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076234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549141" y="548883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241632" y="6173654"/>
            <a:ext cx="794864" cy="495706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200" dirty="0" smtClean="0">
                <a:solidFill>
                  <a:prstClr val="white"/>
                </a:solidFill>
              </a:rPr>
              <a:t>19</a:t>
            </a:r>
            <a:endParaRPr lang="ru-RU" sz="2200" dirty="0">
              <a:solidFill>
                <a:prstClr val="white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701760" y="1209708"/>
            <a:ext cx="670886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ru-RU" sz="2000" b="1" dirty="0" smtClean="0">
                <a:solidFill>
                  <a:srgbClr val="4F81BD">
                    <a:lumMod val="75000"/>
                  </a:srgb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Влияние на социально-экономическую ситуацию республики</a:t>
            </a:r>
            <a:endParaRPr lang="ru-RU" sz="2000" b="1" dirty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481819" y="1447707"/>
            <a:ext cx="3447576" cy="1545523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rmAutofit/>
          </a:bodyPr>
          <a:lstStyle/>
          <a:p>
            <a:pPr algn="ctr" defTabSz="1043056">
              <a:spcBef>
                <a:spcPct val="0"/>
              </a:spcBef>
            </a:pPr>
            <a:endParaRPr lang="ru-RU" sz="1700" dirty="0" smtClean="0">
              <a:solidFill>
                <a:srgbClr val="4F81BD">
                  <a:lumMod val="75000"/>
                </a:srgb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90" name="Изображение" descr="Изображение"/>
          <p:cNvPicPr>
            <a:picLocks noChangeAspect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799423" y="1445335"/>
            <a:ext cx="364201" cy="538863"/>
          </a:xfrm>
          <a:prstGeom prst="rect">
            <a:avLst/>
          </a:prstGeom>
          <a:ln w="3175">
            <a:miter lim="400000"/>
          </a:ln>
        </p:spPr>
      </p:pic>
      <p:pic>
        <p:nvPicPr>
          <p:cNvPr id="198" name="Изображение" descr="Изображе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76988" y="5060811"/>
            <a:ext cx="514468" cy="69845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miter lim="400000"/>
          </a:ln>
        </p:spPr>
      </p:pic>
      <p:pic>
        <p:nvPicPr>
          <p:cNvPr id="199" name="Рисунок 198"/>
          <p:cNvPicPr/>
          <p:nvPr/>
        </p:nvPicPr>
        <p:blipFill rotWithShape="1">
          <a:blip r:embed="rId5"/>
          <a:srcRect l="26609" t="13414" r="41685" b="80234"/>
          <a:stretch/>
        </p:blipFill>
        <p:spPr bwMode="auto">
          <a:xfrm>
            <a:off x="763325" y="188640"/>
            <a:ext cx="6269935" cy="8640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00" name="Рисунок 199"/>
          <p:cNvPicPr/>
          <p:nvPr/>
        </p:nvPicPr>
        <p:blipFill rotWithShape="1">
          <a:blip r:embed="rId5"/>
          <a:srcRect l="61438" t="11674" r="31035" b="74230"/>
          <a:stretch/>
        </p:blipFill>
        <p:spPr bwMode="auto">
          <a:xfrm>
            <a:off x="7658702" y="44624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2785952"/>
              </p:ext>
            </p:extLst>
          </p:nvPr>
        </p:nvGraphicFramePr>
        <p:xfrm>
          <a:off x="323531" y="1844824"/>
          <a:ext cx="7998380" cy="40115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9676"/>
                <a:gridCol w="1599676"/>
                <a:gridCol w="1599676"/>
                <a:gridCol w="1599676"/>
                <a:gridCol w="1599676"/>
              </a:tblGrid>
              <a:tr h="864096">
                <a:tc gridSpan="5"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Уплачено</a:t>
                      </a:r>
                      <a:r>
                        <a:rPr lang="ru-RU" sz="2000" baseline="0" dirty="0" smtClean="0"/>
                        <a:t> налогов индивидуальными предпринимателями, являющимися самозанятыми с 01.07.2020, в 2019-2020 годах</a:t>
                      </a:r>
                      <a:endParaRPr lang="ru-RU" sz="20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15996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89160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 smtClean="0"/>
                        <a:t>За 10 мес. 2019 года,</a:t>
                      </a:r>
                      <a:r>
                        <a:rPr lang="ru-RU" sz="2000" baseline="0" dirty="0" smtClean="0"/>
                        <a:t> тыс. руб.</a:t>
                      </a:r>
                      <a:endParaRPr lang="ru-RU" sz="2000" dirty="0" smtClean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За 10 мес. 2020 года,</a:t>
                      </a:r>
                    </a:p>
                    <a:p>
                      <a:pPr marL="0" marR="0" indent="0" algn="ctr" defTabSz="89160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baseline="0" dirty="0" smtClean="0"/>
                        <a:t>тыс. руб.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Отклонение,</a:t>
                      </a:r>
                      <a:r>
                        <a:rPr lang="ru-RU" sz="2000" baseline="0" dirty="0" smtClean="0"/>
                        <a:t> </a:t>
                      </a:r>
                      <a:endParaRPr lang="en-US" sz="2000" baseline="0" dirty="0" smtClean="0"/>
                    </a:p>
                    <a:p>
                      <a:pPr algn="ctr"/>
                      <a:r>
                        <a:rPr lang="ru-RU" sz="2000" baseline="0" dirty="0" smtClean="0"/>
                        <a:t>тыс. руб.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Темп, </a:t>
                      </a:r>
                    </a:p>
                    <a:p>
                      <a:pPr algn="ctr"/>
                      <a:r>
                        <a:rPr lang="ru-RU" sz="2000" dirty="0" smtClean="0"/>
                        <a:t>%</a:t>
                      </a:r>
                      <a:endParaRPr lang="ru-RU" sz="2000" dirty="0"/>
                    </a:p>
                  </a:txBody>
                  <a:tcPr anchor="ctr"/>
                </a:tc>
              </a:tr>
              <a:tr h="915431">
                <a:tc>
                  <a:txBody>
                    <a:bodyPr/>
                    <a:lstStyle/>
                    <a:p>
                      <a:r>
                        <a:rPr lang="ru-RU" sz="2000" dirty="0" smtClean="0"/>
                        <a:t>Всего налогов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7 337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6 535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802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89,1</a:t>
                      </a:r>
                      <a:endParaRPr lang="ru-RU" sz="2000" dirty="0"/>
                    </a:p>
                  </a:txBody>
                  <a:tcPr anchor="ctr"/>
                </a:tc>
              </a:tr>
              <a:tr h="1115996">
                <a:tc>
                  <a:txBody>
                    <a:bodyPr/>
                    <a:lstStyle/>
                    <a:p>
                      <a:r>
                        <a:rPr lang="ru-RU" sz="2000" dirty="0" smtClean="0"/>
                        <a:t>в </a:t>
                      </a:r>
                      <a:r>
                        <a:rPr lang="ru-RU" sz="2000" dirty="0" err="1" smtClean="0"/>
                        <a:t>т.ч</a:t>
                      </a:r>
                      <a:r>
                        <a:rPr lang="ru-RU" sz="2000" dirty="0" smtClean="0"/>
                        <a:t>. страховые взносы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5</a:t>
                      </a:r>
                      <a:r>
                        <a:rPr lang="ru-RU" sz="2000" baseline="0" dirty="0" smtClean="0"/>
                        <a:t> 5</a:t>
                      </a:r>
                      <a:r>
                        <a:rPr lang="ru-RU" sz="2000" dirty="0" smtClean="0"/>
                        <a:t>35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5 046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489</a:t>
                      </a:r>
                      <a:endParaRPr lang="ru-RU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/>
                        <a:t>91,2</a:t>
                      </a:r>
                      <a:endParaRPr lang="ru-RU" sz="2000" dirty="0"/>
                    </a:p>
                  </a:txBody>
                  <a:tcPr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117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064895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1. Изменения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 внесенные 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в 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главу 26.2 НК РФ Федеральным законом 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                            от 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31 июля 2020 года № 266-ФЗ</a:t>
            </a:r>
          </a:p>
          <a:p>
            <a:r>
              <a:rPr lang="ru-RU" sz="2000" dirty="0"/>
              <a:t>С 1 января 2021 года предельный размер дохода, при котором возможно продолжить применять УСН, увеличен до 200 млн. руб. (сейчас – 150 млн. руб.) </a:t>
            </a:r>
          </a:p>
          <a:p>
            <a:r>
              <a:rPr lang="ru-RU" sz="2000" dirty="0"/>
              <a:t>Также увеличено ограничение по численности наемных работников до 130 человек (сейчас – 100 человек).</a:t>
            </a:r>
          </a:p>
          <a:p>
            <a:endParaRPr lang="ru-RU" sz="1100" dirty="0" smtClean="0"/>
          </a:p>
          <a:p>
            <a:r>
              <a:rPr lang="ru-RU" sz="2000" dirty="0" smtClean="0"/>
              <a:t>В случае превышения доходов 150 </a:t>
            </a:r>
            <a:r>
              <a:rPr lang="ru-RU" sz="2000" dirty="0" err="1" smtClean="0"/>
              <a:t>млн.руб</a:t>
            </a:r>
            <a:r>
              <a:rPr lang="ru-RU" sz="2000" dirty="0" smtClean="0"/>
              <a:t>.  </a:t>
            </a:r>
            <a:r>
              <a:rPr lang="ru-RU" sz="2000" dirty="0"/>
              <a:t>налогоплательщик, применяющий УСН, не утрачивает право на применение спецрежима, а только начинает платить налог по повышенным ставкам:</a:t>
            </a:r>
          </a:p>
          <a:p>
            <a:r>
              <a:rPr lang="ru-RU" sz="2000" dirty="0"/>
              <a:t>- 8% - для объекта «доходы»;</a:t>
            </a:r>
          </a:p>
          <a:p>
            <a:r>
              <a:rPr lang="ru-RU" sz="2000" dirty="0"/>
              <a:t>- 20% - для объекта «доходы, уменьшенные на величину расходов».</a:t>
            </a:r>
          </a:p>
          <a:p>
            <a:pPr>
              <a:spcBef>
                <a:spcPts val="400"/>
              </a:spcBef>
              <a:spcAft>
                <a:spcPts val="1200"/>
              </a:spcAft>
            </a:pPr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2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27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упрощенной системе налогообложения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2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1587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20</a:t>
            </a:fld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07984" y="1442956"/>
            <a:ext cx="7390229" cy="458049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139" name="Объект 138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9374" y="1129527"/>
            <a:ext cx="7566099" cy="4329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400" dirty="0" smtClean="0">
                <a:solidFill>
                  <a:srgbClr val="FF0000"/>
                </a:solidFill>
                <a:latin typeface="Times New Roman" panose="02020603050405020304" pitchFamily="18" charset="0"/>
                <a:ea typeface="Avenir Next"/>
                <a:cs typeface="Times New Roman" panose="02020603050405020304" pitchFamily="18" charset="0"/>
              </a:rPr>
              <a:t>Судебная</a:t>
            </a:r>
            <a:r>
              <a:rPr lang="ru-RU" sz="2400" dirty="0" smtClean="0">
                <a:solidFill>
                  <a:srgbClr val="FF0000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 практика</a:t>
            </a:r>
            <a:endParaRPr lang="ru-RU" sz="1800" dirty="0">
              <a:solidFill>
                <a:srgbClr val="FF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16986" y="1593616"/>
            <a:ext cx="7672181" cy="5003736"/>
          </a:xfrm>
          <a:prstGeom prst="rect">
            <a:avLst/>
          </a:prstGeom>
        </p:spPr>
        <p:txBody>
          <a:bodyPr vert="horz" wrap="square" lIns="104306" tIns="52153" rIns="104306" bIns="52153" rtlCol="0" anchor="t">
            <a:normAutofit/>
          </a:bodyPr>
          <a:lstStyle/>
          <a:p>
            <a:pPr algn="just" defTabSz="1043056">
              <a:spcBef>
                <a:spcPct val="0"/>
              </a:spcBef>
            </a:pP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       Основной </a:t>
            </a:r>
            <a:r>
              <a:rPr lang="ru-RU" sz="24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существенный для работодателя риск привлечения к работе самозанятых граждан - это переквалификация гражданско-правовых договоров </a:t>
            </a: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(ГПД</a:t>
            </a:r>
            <a:r>
              <a:rPr lang="ru-RU" sz="24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) с данными физическими лицами в трудовые </a:t>
            </a: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правоотношения.</a:t>
            </a:r>
          </a:p>
          <a:p>
            <a:pPr algn="just" defTabSz="1043056">
              <a:spcBef>
                <a:spcPct val="0"/>
              </a:spcBef>
            </a:pPr>
            <a:r>
              <a:rPr lang="ru-RU" sz="24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        Показательным решением стало дело Арбитражного суда Республики Саха (Якутия) </a:t>
            </a: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№ А58-547/2016:</a:t>
            </a:r>
          </a:p>
          <a:p>
            <a:pPr algn="just" defTabSz="1043056">
              <a:spcBef>
                <a:spcPct val="0"/>
              </a:spcBef>
            </a:pP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     суды пришли </a:t>
            </a:r>
            <a:r>
              <a:rPr lang="ru-RU" sz="24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к выводу о том, что действительным экономическим смыслом деятельности привлекаемых обществом </a:t>
            </a:r>
            <a:r>
              <a:rPr lang="ru-RU" sz="24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ИП </a:t>
            </a:r>
            <a:r>
              <a:rPr lang="ru-RU" sz="24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являлось осуществление ими трудовых функций в качестве наемных работников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.  </a:t>
            </a:r>
          </a:p>
        </p:txBody>
      </p:sp>
      <p:pic>
        <p:nvPicPr>
          <p:cNvPr id="140" name="Рисунок 139"/>
          <p:cNvPicPr/>
          <p:nvPr/>
        </p:nvPicPr>
        <p:blipFill rotWithShape="1">
          <a:blip r:embed="rId2"/>
          <a:srcRect l="26609" t="13414" r="41685" b="80234"/>
          <a:stretch/>
        </p:blipFill>
        <p:spPr bwMode="auto">
          <a:xfrm>
            <a:off x="763325" y="188640"/>
            <a:ext cx="6269935" cy="8640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43" name="Рисунок 142"/>
          <p:cNvPicPr/>
          <p:nvPr/>
        </p:nvPicPr>
        <p:blipFill rotWithShape="1">
          <a:blip r:embed="rId2"/>
          <a:srcRect l="61438" t="11674" r="31035" b="74230"/>
          <a:stretch/>
        </p:blipFill>
        <p:spPr bwMode="auto">
          <a:xfrm>
            <a:off x="7658702" y="44624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197124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21</a:t>
            </a:fld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07984" y="1442956"/>
            <a:ext cx="7390229" cy="458049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139" name="Объект 138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9374" y="1129527"/>
            <a:ext cx="7566099" cy="4329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400" dirty="0" smtClean="0">
                <a:solidFill>
                  <a:srgbClr val="FF0000"/>
                </a:solidFill>
                <a:latin typeface="Times New Roman" panose="02020603050405020304" pitchFamily="18" charset="0"/>
                <a:ea typeface="Avenir Next"/>
                <a:cs typeface="Times New Roman" panose="02020603050405020304" pitchFamily="18" charset="0"/>
              </a:rPr>
              <a:t>Судебная</a:t>
            </a:r>
            <a:r>
              <a:rPr lang="ru-RU" sz="2400" dirty="0" smtClean="0">
                <a:solidFill>
                  <a:srgbClr val="FF0000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 практика</a:t>
            </a:r>
            <a:endParaRPr lang="ru-RU" sz="1800" dirty="0">
              <a:solidFill>
                <a:srgbClr val="FF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16986" y="1593616"/>
            <a:ext cx="7672181" cy="5003736"/>
          </a:xfrm>
          <a:prstGeom prst="rect">
            <a:avLst/>
          </a:prstGeom>
        </p:spPr>
        <p:txBody>
          <a:bodyPr vert="horz" wrap="square" lIns="104306" tIns="52153" rIns="104306" bIns="52153" rtlCol="0" anchor="t">
            <a:normAutofit/>
          </a:bodyPr>
          <a:lstStyle/>
          <a:p>
            <a:pPr algn="just" defTabSz="1043056">
              <a:spcBef>
                <a:spcPct val="0"/>
              </a:spcBef>
            </a:pPr>
            <a:r>
              <a:rPr lang="ru-RU" sz="20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В 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деле было установлено, что в договорах с ИП указывался:</a:t>
            </a:r>
          </a:p>
          <a:p>
            <a:pPr algn="just" defTabSz="1043056">
              <a:spcBef>
                <a:spcPct val="0"/>
              </a:spcBef>
            </a:pP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- график работы, </a:t>
            </a:r>
          </a:p>
          <a:p>
            <a:pPr algn="just" defTabSz="1043056">
              <a:spcBef>
                <a:spcPct val="0"/>
              </a:spcBef>
            </a:pP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- прописывались должности и специальности, </a:t>
            </a:r>
          </a:p>
          <a:p>
            <a:pPr algn="just" defTabSz="1043056">
              <a:spcBef>
                <a:spcPct val="0"/>
              </a:spcBef>
            </a:pP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- предусматривалась материальная ответственность, </a:t>
            </a:r>
          </a:p>
          <a:p>
            <a:pPr algn="just" defTabSz="1043056">
              <a:spcBef>
                <a:spcPct val="0"/>
              </a:spcBef>
            </a:pP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- договоры носили не разовый, а систематический характер.</a:t>
            </a:r>
          </a:p>
          <a:p>
            <a:pPr algn="just" defTabSz="1043056">
              <a:spcBef>
                <a:spcPct val="0"/>
              </a:spcBef>
            </a:pPr>
            <a:r>
              <a:rPr lang="ru-RU" sz="20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- привлеченные 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обществом предприниматели в своей деятельности пользовались принадлежащими организации помещениями, оборудованием безвозмездно. </a:t>
            </a:r>
            <a:endParaRPr lang="ru-RU" sz="2000" b="1" dirty="0" smtClean="0">
              <a:solidFill>
                <a:srgbClr val="0000FF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  <a:p>
            <a:pPr algn="just" defTabSz="1043056">
              <a:spcBef>
                <a:spcPct val="0"/>
              </a:spcBef>
            </a:pP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     Верховный Суд РФ согласился с выводами налогового органа о том, что организация создала незаконную "схему" минимизации налогообложения, заключая договоры гражданско-правового характера со своими работниками, зарегистрированными как ИП. В связи с этим инспекция </a:t>
            </a:r>
            <a:r>
              <a:rPr lang="ru-RU" sz="2000" b="1" dirty="0" err="1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доначислила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 компании НДС, налог на прибыль, НДФЛ, пени и штрафы </a:t>
            </a:r>
            <a:endParaRPr lang="ru-RU" sz="2000" b="1" dirty="0" smtClean="0">
              <a:solidFill>
                <a:srgbClr val="0000FF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  <a:p>
            <a:pPr algn="just" defTabSz="1043056">
              <a:spcBef>
                <a:spcPct val="0"/>
              </a:spcBef>
            </a:pPr>
            <a:r>
              <a:rPr lang="ru-RU" sz="20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(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Определение Верховного Суда РФ от 27.02.2017 </a:t>
            </a:r>
            <a:endParaRPr lang="ru-RU" sz="2000" b="1" dirty="0" smtClean="0">
              <a:solidFill>
                <a:srgbClr val="0000FF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  <a:p>
            <a:pPr algn="just" defTabSz="1043056">
              <a:spcBef>
                <a:spcPct val="0"/>
              </a:spcBef>
            </a:pPr>
            <a:r>
              <a:rPr lang="ru-RU" sz="2000" b="1" dirty="0" smtClean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по </a:t>
            </a:r>
            <a:r>
              <a:rPr lang="ru-RU" sz="2000" b="1" dirty="0">
                <a:solidFill>
                  <a:srgbClr val="0000FF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  <a:sym typeface="Avenir Next"/>
              </a:rPr>
              <a:t>делу N 302-КГ17-382).</a:t>
            </a:r>
          </a:p>
          <a:p>
            <a:pPr algn="just" defTabSz="1043056">
              <a:spcBef>
                <a:spcPct val="0"/>
              </a:spcBef>
            </a:pPr>
            <a:endParaRPr lang="ru-RU" sz="2000" b="1" dirty="0">
              <a:solidFill>
                <a:srgbClr val="0000FF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  <a:sym typeface="Avenir Next"/>
            </a:endParaRPr>
          </a:p>
        </p:txBody>
      </p:sp>
      <p:pic>
        <p:nvPicPr>
          <p:cNvPr id="140" name="Рисунок 139"/>
          <p:cNvPicPr/>
          <p:nvPr/>
        </p:nvPicPr>
        <p:blipFill rotWithShape="1">
          <a:blip r:embed="rId2"/>
          <a:srcRect l="26609" t="13414" r="41685" b="80234"/>
          <a:stretch/>
        </p:blipFill>
        <p:spPr bwMode="auto">
          <a:xfrm>
            <a:off x="763325" y="188640"/>
            <a:ext cx="6269935" cy="8640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43" name="Рисунок 142"/>
          <p:cNvPicPr/>
          <p:nvPr/>
        </p:nvPicPr>
        <p:blipFill rotWithShape="1">
          <a:blip r:embed="rId2"/>
          <a:srcRect l="61438" t="11674" r="31035" b="74230"/>
          <a:stretch/>
        </p:blipFill>
        <p:spPr bwMode="auto">
          <a:xfrm>
            <a:off x="7658702" y="44624"/>
            <a:ext cx="1165860" cy="12312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377970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064895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2. Изменения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 внесенные 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в 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главу 26.2 НК РФ Федеральным законом 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                            от 23 ноября 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2020 года № 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373-ФЗ</a:t>
            </a:r>
            <a:endParaRPr lang="ru-RU" sz="2000" dirty="0">
              <a:solidFill>
                <a:srgbClr val="0000FF"/>
              </a:solidFill>
              <a:latin typeface="Arial Narrow" panose="020B0606020202030204" pitchFamily="34" charset="0"/>
              <a:ea typeface="Trebuchet MS"/>
              <a:cs typeface="Times New Roman" panose="02020603050405020304" pitchFamily="18" charset="0"/>
              <a:sym typeface="Trebuchet MS"/>
            </a:endParaRPr>
          </a:p>
          <a:p>
            <a:r>
              <a:rPr lang="ru-RU" sz="2200" dirty="0" smtClean="0"/>
              <a:t>   Ограничения, предусмотренные пп.15 п.3 ст.346.12 НК РФ, по количеству работников </a:t>
            </a:r>
            <a:r>
              <a:rPr lang="ru-RU" sz="2200" u="sng" dirty="0" smtClean="0"/>
              <a:t>100 человек</a:t>
            </a:r>
            <a:r>
              <a:rPr lang="ru-RU" sz="2200" dirty="0" smtClean="0"/>
              <a:t>, </a:t>
            </a:r>
            <a:r>
              <a:rPr lang="ru-RU" sz="2200" u="sng" dirty="0" smtClean="0"/>
              <a:t>с 1 января 2021 года </a:t>
            </a:r>
            <a:r>
              <a:rPr lang="ru-RU" sz="2200" u="sng" dirty="0"/>
              <a:t>не распространяется на  </a:t>
            </a:r>
            <a:r>
              <a:rPr lang="ru-RU" sz="2200" u="sng" dirty="0" smtClean="0"/>
              <a:t>организации </a:t>
            </a:r>
            <a:r>
              <a:rPr lang="ru-RU" sz="2200" u="sng" dirty="0"/>
              <a:t>потребительской кооперации</a:t>
            </a:r>
            <a:r>
              <a:rPr lang="ru-RU" sz="2200" dirty="0"/>
              <a:t>, осуществляющих свою деятельность в соответствии с Законом </a:t>
            </a:r>
            <a:r>
              <a:rPr lang="ru-RU" sz="2200" dirty="0" smtClean="0"/>
              <a:t>РФ </a:t>
            </a:r>
            <a:r>
              <a:rPr lang="ru-RU" sz="2200" dirty="0"/>
              <a:t>от </a:t>
            </a:r>
            <a:r>
              <a:rPr lang="ru-RU" sz="2200" dirty="0" smtClean="0"/>
              <a:t>19.06.1992 </a:t>
            </a:r>
            <a:r>
              <a:rPr lang="ru-RU" sz="2200" dirty="0"/>
              <a:t>года </a:t>
            </a:r>
            <a:r>
              <a:rPr lang="ru-RU" sz="2200" dirty="0" smtClean="0"/>
              <a:t>№ </a:t>
            </a:r>
            <a:r>
              <a:rPr lang="ru-RU" sz="2200" dirty="0"/>
              <a:t>3085-1 "О потребительской кооперации (потребительских обществах, их союзах) в Российской Федерации", а также в отношении хозяйственных обществ, единственными учредителями которых являются потребительские общества и их союзы, осуществляющие свою деятельность в соответствии с указанным Законом</a:t>
            </a:r>
          </a:p>
          <a:p>
            <a:endParaRPr lang="ru-RU" sz="2000" dirty="0" smtClean="0"/>
          </a:p>
          <a:p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2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27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упрощенной системе налогообложения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3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433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208912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3</a:t>
            </a:r>
            <a:r>
              <a:rPr lang="ru-RU" sz="20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. Планируемые изменения, вносимые в Закон 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Чувашской Республики от 23.07.2001 </a:t>
            </a:r>
            <a:r>
              <a:rPr lang="en-US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N 38</a:t>
            </a:r>
            <a:r>
              <a:rPr lang="ru-RU" sz="20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</a:t>
            </a:r>
            <a:r>
              <a:rPr lang="ru-RU" sz="2000" dirty="0">
                <a:sym typeface="Trebuchet MS"/>
              </a:rPr>
              <a:t> </a:t>
            </a:r>
            <a:r>
              <a:rPr lang="ru-RU" sz="2100" dirty="0">
                <a:sym typeface="Trebuchet MS"/>
              </a:rPr>
              <a:t>и</a:t>
            </a:r>
            <a:r>
              <a:rPr lang="ru-RU" sz="2100" dirty="0" smtClean="0"/>
              <a:t>зменения касаются пониженных ставок по УСН</a:t>
            </a:r>
          </a:p>
          <a:p>
            <a:endParaRPr lang="ru-RU" sz="2000" dirty="0" smtClean="0"/>
          </a:p>
          <a:p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27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27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упрощенной системе налогообложения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4</a:t>
            </a:fld>
            <a:endParaRPr lang="ru-RU" dirty="0">
              <a:solidFill>
                <a:prstClr val="white"/>
              </a:solidFill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4432943"/>
              </p:ext>
            </p:extLst>
          </p:nvPr>
        </p:nvGraphicFramePr>
        <p:xfrm>
          <a:off x="755576" y="1988842"/>
          <a:ext cx="7560839" cy="44885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7902"/>
                <a:gridCol w="2446154"/>
                <a:gridCol w="1704895"/>
                <a:gridCol w="1111888"/>
              </a:tblGrid>
              <a:tr h="1105869"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Категории НП</a:t>
                      </a:r>
                      <a:endParaRPr lang="ru-RU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Объект </a:t>
                      </a:r>
                      <a:r>
                        <a:rPr lang="ru-RU" dirty="0" err="1" smtClean="0"/>
                        <a:t>налого</a:t>
                      </a:r>
                      <a:r>
                        <a:rPr lang="ru-RU" dirty="0" smtClean="0"/>
                        <a:t>-обложения</a:t>
                      </a:r>
                      <a:endParaRPr lang="ru-RU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2020 год</a:t>
                      </a:r>
                      <a:endParaRPr lang="ru-RU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2021 год</a:t>
                      </a:r>
                      <a:endParaRPr lang="ru-RU" dirty="0"/>
                    </a:p>
                  </a:txBody>
                  <a:tcPr anchor="ctr"/>
                </a:tc>
              </a:tr>
              <a:tr h="377228"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7228">
                <a:tc rowSpan="2">
                  <a:txBody>
                    <a:bodyPr/>
                    <a:lstStyle/>
                    <a:p>
                      <a:r>
                        <a:rPr lang="ru-RU" dirty="0" smtClean="0"/>
                        <a:t>Пострадавшие отрасли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</a:t>
                      </a:r>
                      <a:endParaRPr lang="ru-RU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1%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4%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7228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Доходы-расходы</a:t>
                      </a:r>
                      <a:endParaRPr lang="ru-RU" dirty="0"/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5%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10%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7228">
                <a:tc rowSpan="2">
                  <a:txBody>
                    <a:bodyPr/>
                    <a:lstStyle/>
                    <a:p>
                      <a:pPr marL="0" marR="0" indent="0" algn="l" defTabSz="89160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 smtClean="0"/>
                        <a:t>Впервые </a:t>
                      </a:r>
                      <a:r>
                        <a:rPr lang="ru-RU" dirty="0" err="1" smtClean="0"/>
                        <a:t>зарегистри-рованные</a:t>
                      </a:r>
                      <a:r>
                        <a:rPr lang="ru-RU" dirty="0" smtClean="0"/>
                        <a:t> в 2020 г.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</a:t>
                      </a:r>
                      <a:endParaRPr lang="ru-RU" dirty="0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1%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4%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722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Доходы-расходы</a:t>
                      </a:r>
                      <a:endParaRPr lang="ru-RU" dirty="0"/>
                    </a:p>
                  </a:txBody>
                  <a:tcP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5%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10%</a:t>
                      </a:r>
                      <a:endParaRPr lang="ru-RU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29151">
                <a:tc rowSpan="2">
                  <a:txBody>
                    <a:bodyPr/>
                    <a:lstStyle/>
                    <a:p>
                      <a:r>
                        <a:rPr lang="ru-RU" dirty="0" err="1" smtClean="0"/>
                        <a:t>Обрабат.произ-ва</a:t>
                      </a:r>
                      <a:r>
                        <a:rPr lang="ru-RU" dirty="0" smtClean="0"/>
                        <a:t>, </a:t>
                      </a:r>
                      <a:r>
                        <a:rPr lang="ru-RU" dirty="0" err="1" smtClean="0"/>
                        <a:t>научн.иссл.и</a:t>
                      </a:r>
                      <a:r>
                        <a:rPr lang="ru-RU" dirty="0" smtClean="0"/>
                        <a:t> </a:t>
                      </a:r>
                      <a:r>
                        <a:rPr lang="ru-RU" dirty="0" err="1" smtClean="0"/>
                        <a:t>разр</a:t>
                      </a:r>
                      <a:r>
                        <a:rPr lang="ru-RU" dirty="0" smtClean="0"/>
                        <a:t>.,</a:t>
                      </a:r>
                    </a:p>
                    <a:p>
                      <a:r>
                        <a:rPr lang="ru-RU" dirty="0" smtClean="0"/>
                        <a:t>СОНКО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х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4% </a:t>
                      </a:r>
                      <a:r>
                        <a:rPr lang="ru-RU" sz="1600" dirty="0" smtClean="0"/>
                        <a:t>(по 31.12.23)</a:t>
                      </a:r>
                      <a:endParaRPr lang="ru-RU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86743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Доходы-расходы</a:t>
                      </a:r>
                      <a:endParaRPr lang="ru-RU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х</a:t>
                      </a:r>
                      <a:endParaRPr lang="ru-RU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89160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 smtClean="0"/>
                        <a:t>10% </a:t>
                      </a:r>
                      <a:r>
                        <a:rPr lang="ru-RU" sz="1600" dirty="0" smtClean="0"/>
                        <a:t>(по 31.12.23)</a:t>
                      </a:r>
                      <a:endParaRPr lang="ru-RU" dirty="0"/>
                    </a:p>
                  </a:txBody>
                  <a:tcPr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136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064895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1. Изменения</a:t>
            </a:r>
            <a:r>
              <a:rPr lang="ru-RU" sz="24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 внесенные в главу 26.5 НК РФ Федеральным законом   </a:t>
            </a:r>
            <a: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от </a:t>
            </a:r>
            <a:r>
              <a:rPr lang="ru-RU" sz="24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06 февраля 2020 года № 8-ФЗ </a:t>
            </a:r>
            <a: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(начало </a:t>
            </a:r>
            <a:r>
              <a:rPr lang="ru-RU" sz="24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действия документа - </a:t>
            </a:r>
            <a:r>
              <a:rPr lang="ru-RU" sz="24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01.01.2021).</a:t>
            </a:r>
          </a:p>
          <a:p>
            <a:r>
              <a:rPr lang="ru-RU" sz="2400" dirty="0" smtClean="0"/>
              <a:t>   Положениями данного Закона предусматривается </a:t>
            </a:r>
            <a:r>
              <a:rPr lang="ru-RU" sz="2400" dirty="0"/>
              <a:t>расширить установленный пунктом 2 статьи 346.43 </a:t>
            </a:r>
            <a:r>
              <a:rPr lang="ru-RU" sz="2400" dirty="0" smtClean="0"/>
              <a:t>НК РФ </a:t>
            </a:r>
            <a:r>
              <a:rPr lang="ru-RU" sz="2400" dirty="0"/>
              <a:t>перечень видов предпринимательской деятельности, в отношении которых может применяться патентная система налогообложения, включив в него такие виды деятельности, как </a:t>
            </a:r>
            <a:r>
              <a:rPr lang="ru-RU" sz="2400" u="sng" dirty="0"/>
              <a:t>животноводство и растениеводство</a:t>
            </a:r>
            <a:r>
              <a:rPr lang="ru-RU" sz="2400" dirty="0"/>
              <a:t>, а также услуги, связанные с этими видами деятельности.</a:t>
            </a:r>
          </a:p>
          <a:p>
            <a:endParaRPr lang="ru-RU" sz="2000" dirty="0" smtClean="0"/>
          </a:p>
          <a:p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31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патентной системе налогообложения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5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288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064895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. Изменения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 внесенные в главу 26.5 НК РФ Федеральным законом  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от 23 ноября 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2020 года №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373-ФЗ </a:t>
            </a:r>
            <a:b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(начало 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действия документа -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01.01.2021).</a:t>
            </a:r>
          </a:p>
          <a:p>
            <a:r>
              <a:rPr lang="ru-RU" sz="2400" dirty="0" smtClean="0"/>
              <a:t>   </a:t>
            </a:r>
            <a:r>
              <a:rPr lang="ru-RU" sz="2200" dirty="0" smtClean="0"/>
              <a:t>2.1</a:t>
            </a:r>
            <a:r>
              <a:rPr lang="ru-RU" sz="2200" dirty="0"/>
              <a:t>. Плательщикам </a:t>
            </a:r>
            <a:r>
              <a:rPr lang="ru-RU" sz="2200" dirty="0" smtClean="0"/>
              <a:t>ПСН </a:t>
            </a:r>
            <a:r>
              <a:rPr lang="ru-RU" sz="2200" dirty="0"/>
              <a:t>также, как и плательщикам ЕНВД, предоставлено право уменьшать сумму налога, исчисленную за налоговый период, на страховые взносы</a:t>
            </a:r>
            <a:r>
              <a:rPr lang="ru-RU" sz="2200" dirty="0" smtClean="0"/>
              <a:t>.</a:t>
            </a:r>
          </a:p>
          <a:p>
            <a:r>
              <a:rPr lang="ru-RU" sz="2200" dirty="0" smtClean="0"/>
              <a:t>   2.2</a:t>
            </a:r>
            <a:r>
              <a:rPr lang="ru-RU" sz="2200" dirty="0"/>
              <a:t>. Расширен перечень видов деятельности, в отношении которых может применятся ПСН, в том числе теми, которые применялись в рамках ЕНВД: автостоянки, ремонт, техническое обслуживание и мойка автотранспортных </a:t>
            </a:r>
            <a:r>
              <a:rPr lang="ru-RU" sz="2200" dirty="0" smtClean="0"/>
              <a:t>средств.</a:t>
            </a:r>
          </a:p>
          <a:p>
            <a:r>
              <a:rPr lang="ru-RU" sz="2200" dirty="0"/>
              <a:t>   2.3. Увеличены ограничения по площади в отношении розничной торговли, </a:t>
            </a:r>
            <a:r>
              <a:rPr lang="ru-RU" sz="2200" dirty="0" smtClean="0"/>
              <a:t>оказания </a:t>
            </a:r>
            <a:r>
              <a:rPr lang="ru-RU" sz="2200" dirty="0"/>
              <a:t>услуг общественного питания, </a:t>
            </a:r>
            <a:r>
              <a:rPr lang="ru-RU" sz="2200" dirty="0" smtClean="0"/>
              <a:t>с </a:t>
            </a:r>
            <a:r>
              <a:rPr lang="ru-RU" sz="2200" dirty="0"/>
              <a:t>50 до 150 кв. м.</a:t>
            </a:r>
          </a:p>
          <a:p>
            <a:endParaRPr lang="ru-RU" sz="2000" dirty="0" smtClean="0"/>
          </a:p>
          <a:p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31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патентной системе налогообложения (ПСН)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6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8244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611560" y="1196753"/>
            <a:ext cx="8064895" cy="5239374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. Изменения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, внесенные в главу 26.5 НК РФ Федеральным законом  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от 23 ноября 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2020 года №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373-ФЗ </a:t>
            </a:r>
            <a:b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(начало </a:t>
            </a:r>
            <a:r>
              <a:rPr lang="ru-RU" sz="2200" dirty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действия документа - </a:t>
            </a:r>
            <a:r>
              <a:rPr lang="ru-RU" sz="2200" dirty="0" smtClean="0">
                <a:solidFill>
                  <a:srgbClr val="0000FF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01.01.2021).</a:t>
            </a:r>
          </a:p>
          <a:p>
            <a:r>
              <a:rPr lang="ru-RU" sz="2400" dirty="0" smtClean="0"/>
              <a:t>   </a:t>
            </a:r>
            <a:r>
              <a:rPr lang="ru-RU" sz="2200" dirty="0" smtClean="0"/>
              <a:t>2.4</a:t>
            </a:r>
            <a:r>
              <a:rPr lang="ru-RU" sz="2200" dirty="0"/>
              <a:t>. Продление «налоговых каникул» до 01.01.2024 (установление 0</a:t>
            </a:r>
            <a:r>
              <a:rPr lang="ru-RU" sz="2200" dirty="0" smtClean="0"/>
              <a:t>% ставки </a:t>
            </a:r>
            <a:r>
              <a:rPr lang="ru-RU" sz="2200" dirty="0"/>
              <a:t>по УСН и ПСН) для ИП, осуществляющих отдельные </a:t>
            </a:r>
            <a:r>
              <a:rPr lang="ru-RU" sz="2200" dirty="0" smtClean="0"/>
              <a:t>виды деятельности</a:t>
            </a:r>
            <a:r>
              <a:rPr lang="ru-RU" sz="2200" dirty="0"/>
              <a:t>.</a:t>
            </a:r>
            <a:endParaRPr lang="ru-RU" sz="2200" dirty="0" smtClean="0"/>
          </a:p>
          <a:p>
            <a:r>
              <a:rPr lang="ru-RU" sz="2200" dirty="0" smtClean="0"/>
              <a:t>   2.5. Утратил силу п.9 ст.346.43 НК РФ, предусматривающий индексацию потенциально возможного годового дохода на коэффициент-дефлятор</a:t>
            </a:r>
          </a:p>
          <a:p>
            <a:r>
              <a:rPr lang="ru-RU" sz="2200" dirty="0" smtClean="0"/>
              <a:t>   2.6. </a:t>
            </a:r>
            <a:endParaRPr lang="ru-RU" sz="2000" dirty="0" smtClean="0"/>
          </a:p>
          <a:p>
            <a:endParaRPr lang="ru-RU" sz="1600" dirty="0"/>
          </a:p>
          <a:p>
            <a:endParaRPr lang="ru-RU" sz="6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853821" cy="839697"/>
          </a:xfrm>
        </p:spPr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 </a:t>
            </a:r>
            <a:r>
              <a:rPr lang="ru-RU" sz="31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Основные изменения </a:t>
            </a: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100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патентной системе налогообложения (ПСН)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/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7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7502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8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8" name="Объект 7"/>
          <p:cNvPicPr>
            <a:picLocks noGrp="1"/>
          </p:cNvPicPr>
          <p:nvPr>
            <p:ph idx="1"/>
          </p:nvPr>
        </p:nvPicPr>
        <p:blipFill rotWithShape="1">
          <a:blip r:embed="rId3"/>
          <a:srcRect l="31154" t="7976" r="31795" b="14074"/>
          <a:stretch/>
        </p:blipFill>
        <p:spPr bwMode="auto">
          <a:xfrm>
            <a:off x="899592" y="260350"/>
            <a:ext cx="7056784" cy="617537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9418984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9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Объект 6"/>
          <p:cNvPicPr>
            <a:picLocks noGrp="1"/>
          </p:cNvPicPr>
          <p:nvPr>
            <p:ph idx="1"/>
          </p:nvPr>
        </p:nvPicPr>
        <p:blipFill rotWithShape="1">
          <a:blip r:embed="rId2"/>
          <a:srcRect l="28204" t="12081" r="27437" b="34716"/>
          <a:stretch/>
        </p:blipFill>
        <p:spPr bwMode="auto">
          <a:xfrm>
            <a:off x="539552" y="260648"/>
            <a:ext cx="8064896" cy="594968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020120037"/>
      </p:ext>
    </p:extLst>
  </p:cSld>
  <p:clrMapOvr>
    <a:masterClrMapping/>
  </p:clrMapOvr>
</p:sld>
</file>

<file path=ppt/theme/theme1.xml><?xml version="1.0" encoding="utf-8"?>
<a:theme xmlns:a="http://schemas.openxmlformats.org/drawingml/2006/main" name="9_Present_FNS2012_A4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10_Present_FNS2012_A4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8220</TotalTime>
  <Words>954</Words>
  <Application>Microsoft Office PowerPoint</Application>
  <PresentationFormat>Экран (4:3)</PresentationFormat>
  <Paragraphs>199</Paragraphs>
  <Slides>21</Slides>
  <Notes>10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21</vt:i4>
      </vt:variant>
    </vt:vector>
  </HeadingPairs>
  <TitlesOfParts>
    <vt:vector size="23" baseType="lpstr">
      <vt:lpstr>9_Present_FNS2012_A4</vt:lpstr>
      <vt:lpstr>10_Present_FNS2012_A4</vt:lpstr>
      <vt:lpstr>Презентация PowerPoint</vt:lpstr>
      <vt:lpstr> Основные изменения по упрощенной системе налогообложения </vt:lpstr>
      <vt:lpstr> Основные изменения по упрощенной системе налогообложения </vt:lpstr>
      <vt:lpstr> Основные изменения по упрощенной системе налогообложения </vt:lpstr>
      <vt:lpstr> Основные изменения  по патентной системе налогообложения </vt:lpstr>
      <vt:lpstr> Основные изменения  по патентной системе налогообложения (ПСН) </vt:lpstr>
      <vt:lpstr> Основные изменения  по патентной системе налогообложения (ПСН)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все взаимодействие через мобильное приложение «мой налог»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Цели налогового консультирования</dc:title>
  <dc:creator>Коньков Андрей Юрьевич</dc:creator>
  <cp:lastModifiedBy>Оков Николай Аркадьевич</cp:lastModifiedBy>
  <cp:revision>369</cp:revision>
  <cp:lastPrinted>2019-10-17T14:37:35Z</cp:lastPrinted>
  <dcterms:created xsi:type="dcterms:W3CDTF">2015-03-27T13:19:33Z</dcterms:created>
  <dcterms:modified xsi:type="dcterms:W3CDTF">2020-11-26T09:53:49Z</dcterms:modified>
</cp:coreProperties>
</file>