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1" r:id="rId5"/>
    <p:sldId id="274" r:id="rId6"/>
    <p:sldId id="259" r:id="rId7"/>
    <p:sldId id="275" r:id="rId8"/>
    <p:sldId id="262" r:id="rId9"/>
    <p:sldId id="265" r:id="rId10"/>
    <p:sldId id="258" r:id="rId11"/>
    <p:sldId id="270" r:id="rId12"/>
    <p:sldId id="271" r:id="rId13"/>
    <p:sldId id="272" r:id="rId14"/>
    <p:sldId id="269" r:id="rId15"/>
    <p:sldId id="276" r:id="rId16"/>
    <p:sldId id="260" r:id="rId17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3C"/>
    <a:srgbClr val="DF2121"/>
    <a:srgbClr val="FF3300"/>
    <a:srgbClr val="FF00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92" y="-7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AE492-22F7-486D-8D24-7F13476CF5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1BA5F-BEDA-483B-90BC-255A0A2C026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u="none" baseline="0" dirty="0" smtClean="0">
              <a:solidFill>
                <a:schemeClr val="bg1"/>
              </a:solidFill>
            </a:rPr>
            <a:t>Обозначить проблему</a:t>
          </a:r>
          <a:endParaRPr lang="ru-RU" sz="1200" b="1" u="none" baseline="0" dirty="0">
            <a:solidFill>
              <a:schemeClr val="bg1"/>
            </a:solidFill>
          </a:endParaRPr>
        </a:p>
      </dgm:t>
    </dgm:pt>
    <dgm:pt modelId="{39281243-48D8-4517-B7F5-A3547769E4A2}" type="parTrans" cxnId="{C087E3E1-9EA6-48C7-B195-6F8ABCA9EE9A}">
      <dgm:prSet/>
      <dgm:spPr/>
      <dgm:t>
        <a:bodyPr/>
        <a:lstStyle/>
        <a:p>
          <a:endParaRPr lang="ru-RU"/>
        </a:p>
      </dgm:t>
    </dgm:pt>
    <dgm:pt modelId="{901F419E-82B2-4123-B87D-0089E151C4F5}" type="sibTrans" cxnId="{C087E3E1-9EA6-48C7-B195-6F8ABCA9EE9A}">
      <dgm:prSet/>
      <dgm:spPr/>
      <dgm:t>
        <a:bodyPr/>
        <a:lstStyle/>
        <a:p>
          <a:endParaRPr lang="ru-RU"/>
        </a:p>
      </dgm:t>
    </dgm:pt>
    <dgm:pt modelId="{55769235-6C48-4BDF-AF09-908C5906030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u="none" dirty="0" smtClean="0">
              <a:solidFill>
                <a:schemeClr val="bg1"/>
              </a:solidFill>
            </a:rPr>
            <a:t>Сформировать «идею» проекта</a:t>
          </a:r>
          <a:endParaRPr lang="ru-RU" sz="1200" b="1" u="none" dirty="0">
            <a:solidFill>
              <a:schemeClr val="bg1"/>
            </a:solidFill>
          </a:endParaRPr>
        </a:p>
      </dgm:t>
    </dgm:pt>
    <dgm:pt modelId="{6DB8E5CF-28A0-403D-816C-A1A13FD9B587}" type="parTrans" cxnId="{0056CCFD-8E3D-42D9-9EA5-86131AF4B25D}">
      <dgm:prSet/>
      <dgm:spPr/>
      <dgm:t>
        <a:bodyPr/>
        <a:lstStyle/>
        <a:p>
          <a:endParaRPr lang="ru-RU"/>
        </a:p>
      </dgm:t>
    </dgm:pt>
    <dgm:pt modelId="{A6E0DF3F-2974-49A4-8ECE-B488C12DCD63}" type="sibTrans" cxnId="{0056CCFD-8E3D-42D9-9EA5-86131AF4B25D}">
      <dgm:prSet/>
      <dgm:spPr/>
      <dgm:t>
        <a:bodyPr/>
        <a:lstStyle/>
        <a:p>
          <a:endParaRPr lang="ru-RU"/>
        </a:p>
      </dgm:t>
    </dgm:pt>
    <dgm:pt modelId="{BC87EAB1-0D4E-4339-961D-C943C737977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1000" b="1" u="none" dirty="0" smtClean="0">
              <a:solidFill>
                <a:schemeClr val="bg1"/>
              </a:solidFill>
            </a:rPr>
            <a:t>Оформить заявку и собрать необходимые документы</a:t>
          </a:r>
        </a:p>
      </dgm:t>
    </dgm:pt>
    <dgm:pt modelId="{016B94AE-1C61-4DAE-AB16-939EA4CC53AD}" type="parTrans" cxnId="{2C209A85-66BE-4E43-80AE-7231D2459B8C}">
      <dgm:prSet/>
      <dgm:spPr/>
      <dgm:t>
        <a:bodyPr/>
        <a:lstStyle/>
        <a:p>
          <a:endParaRPr lang="ru-RU"/>
        </a:p>
      </dgm:t>
    </dgm:pt>
    <dgm:pt modelId="{3631154F-B95D-4A3D-91C3-A94512E7D574}" type="sibTrans" cxnId="{2C209A85-66BE-4E43-80AE-7231D2459B8C}">
      <dgm:prSet/>
      <dgm:spPr/>
      <dgm:t>
        <a:bodyPr/>
        <a:lstStyle/>
        <a:p>
          <a:endParaRPr lang="ru-RU"/>
        </a:p>
      </dgm:t>
    </dgm:pt>
    <dgm:pt modelId="{4CFD92C7-10BE-483F-A862-4497743FDE13}">
      <dgm:prSet custT="1"/>
      <dgm:spPr>
        <a:solidFill>
          <a:schemeClr val="accent2"/>
        </a:solidFill>
        <a:ln>
          <a:solidFill>
            <a:srgbClr val="E2AC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Реализовать проект</a:t>
          </a:r>
          <a:endParaRPr lang="ru-RU" sz="1200" b="1" dirty="0">
            <a:solidFill>
              <a:schemeClr val="bg1"/>
            </a:solidFill>
          </a:endParaRPr>
        </a:p>
      </dgm:t>
    </dgm:pt>
    <dgm:pt modelId="{2A202660-1B48-4720-B16C-5FB773AD3739}" type="parTrans" cxnId="{CA4F92F3-50C4-4B4D-9CAF-2D1FB40637BD}">
      <dgm:prSet/>
      <dgm:spPr/>
      <dgm:t>
        <a:bodyPr/>
        <a:lstStyle/>
        <a:p>
          <a:endParaRPr lang="ru-RU"/>
        </a:p>
      </dgm:t>
    </dgm:pt>
    <dgm:pt modelId="{A185C013-4B95-4864-81D3-918AC4D77702}" type="sibTrans" cxnId="{CA4F92F3-50C4-4B4D-9CAF-2D1FB40637BD}">
      <dgm:prSet/>
      <dgm:spPr/>
      <dgm:t>
        <a:bodyPr/>
        <a:lstStyle/>
        <a:p>
          <a:endParaRPr lang="ru-RU"/>
        </a:p>
      </dgm:t>
    </dgm:pt>
    <dgm:pt modelId="{B5C3CA9E-0D9E-4A3B-8AA4-C5D00B85685E}">
      <dgm:prSet custT="1"/>
      <dgm:spPr>
        <a:solidFill>
          <a:schemeClr val="accent2"/>
        </a:solidFill>
        <a:ln>
          <a:solidFill>
            <a:srgbClr val="E2AC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Сдать отчет</a:t>
          </a:r>
          <a:endParaRPr lang="ru-RU" sz="1200" b="1" dirty="0">
            <a:solidFill>
              <a:schemeClr val="bg1"/>
            </a:solidFill>
          </a:endParaRPr>
        </a:p>
      </dgm:t>
    </dgm:pt>
    <dgm:pt modelId="{6EA3B039-7227-4663-B0CD-BC373A53B5E9}" type="parTrans" cxnId="{B74B6D4E-DA54-4AA8-A7B7-9CF36573C708}">
      <dgm:prSet/>
      <dgm:spPr/>
      <dgm:t>
        <a:bodyPr/>
        <a:lstStyle/>
        <a:p>
          <a:endParaRPr lang="ru-RU"/>
        </a:p>
      </dgm:t>
    </dgm:pt>
    <dgm:pt modelId="{0F6BCBB9-0724-4588-9265-3DA7258D9480}" type="sibTrans" cxnId="{B74B6D4E-DA54-4AA8-A7B7-9CF36573C708}">
      <dgm:prSet/>
      <dgm:spPr/>
      <dgm:t>
        <a:bodyPr/>
        <a:lstStyle/>
        <a:p>
          <a:endParaRPr lang="ru-RU"/>
        </a:p>
      </dgm:t>
    </dgm:pt>
    <dgm:pt modelId="{A9E29F8A-E9A3-4757-B2BA-AF897A9C8B0F}" type="pres">
      <dgm:prSet presAssocID="{A95AE492-22F7-486D-8D24-7F13476CF5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AD55C-5633-4512-A8CB-ACB80BCDA7C2}" type="pres">
      <dgm:prSet presAssocID="{ED21BA5F-BEDA-483B-90BC-255A0A2C0266}" presName="parTxOnly" presStyleLbl="node1" presStyleIdx="0" presStyleCnt="5" custScaleX="114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E5BB-C776-4056-8A2D-7E13C5447C97}" type="pres">
      <dgm:prSet presAssocID="{901F419E-82B2-4123-B87D-0089E151C4F5}" presName="parTxOnlySpace" presStyleCnt="0"/>
      <dgm:spPr/>
    </dgm:pt>
    <dgm:pt modelId="{98AACA64-FDCA-4F52-9476-B9876DF64EDF}" type="pres">
      <dgm:prSet presAssocID="{55769235-6C48-4BDF-AF09-908C5906030E}" presName="parTxOnly" presStyleLbl="node1" presStyleIdx="1" presStyleCnt="5" custScaleX="127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1BF25-E2CE-4CC1-BB4B-1E77AB558C3A}" type="pres">
      <dgm:prSet presAssocID="{A6E0DF3F-2974-49A4-8ECE-B488C12DCD63}" presName="parTxOnlySpace" presStyleCnt="0"/>
      <dgm:spPr/>
    </dgm:pt>
    <dgm:pt modelId="{F19CDFD4-758E-4F6F-B9D7-FEDEADA4DB1D}" type="pres">
      <dgm:prSet presAssocID="{BC87EAB1-0D4E-4339-961D-C943C7379776}" presName="parTxOnly" presStyleLbl="node1" presStyleIdx="2" presStyleCnt="5" custScaleX="124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F257C-3B4C-4318-B59A-E3577EF84B51}" type="pres">
      <dgm:prSet presAssocID="{3631154F-B95D-4A3D-91C3-A94512E7D574}" presName="parTxOnlySpace" presStyleCnt="0"/>
      <dgm:spPr/>
    </dgm:pt>
    <dgm:pt modelId="{64C913F7-DEA0-4669-9E11-BF20D64265C6}" type="pres">
      <dgm:prSet presAssocID="{4CFD92C7-10BE-483F-A862-4497743FDE13}" presName="parTxOnly" presStyleLbl="node1" presStyleIdx="3" presStyleCnt="5" custScaleX="117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C9B8B-DB63-43A3-A4AD-F7B4C8F82421}" type="pres">
      <dgm:prSet presAssocID="{A185C013-4B95-4864-81D3-918AC4D77702}" presName="parTxOnlySpace" presStyleCnt="0"/>
      <dgm:spPr/>
    </dgm:pt>
    <dgm:pt modelId="{3DE328A8-F932-406B-9C75-DE31A8D15195}" type="pres">
      <dgm:prSet presAssocID="{B5C3CA9E-0D9E-4A3B-8AA4-C5D00B85685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597A3-C6D3-480A-91C9-C3020B397F83}" type="presOf" srcId="{ED21BA5F-BEDA-483B-90BC-255A0A2C0266}" destId="{354AD55C-5633-4512-A8CB-ACB80BCDA7C2}" srcOrd="0" destOrd="0" presId="urn:microsoft.com/office/officeart/2005/8/layout/chevron1"/>
    <dgm:cxn modelId="{476B8E09-ED71-4D53-9DD6-CC31ECBB1223}" type="presOf" srcId="{55769235-6C48-4BDF-AF09-908C5906030E}" destId="{98AACA64-FDCA-4F52-9476-B9876DF64EDF}" srcOrd="0" destOrd="0" presId="urn:microsoft.com/office/officeart/2005/8/layout/chevron1"/>
    <dgm:cxn modelId="{6D4F1B68-F4ED-46DE-8963-9E7024323C06}" type="presOf" srcId="{B5C3CA9E-0D9E-4A3B-8AA4-C5D00B85685E}" destId="{3DE328A8-F932-406B-9C75-DE31A8D15195}" srcOrd="0" destOrd="0" presId="urn:microsoft.com/office/officeart/2005/8/layout/chevron1"/>
    <dgm:cxn modelId="{7267D08D-AB69-4B04-A28E-07FD3B938B89}" type="presOf" srcId="{BC87EAB1-0D4E-4339-961D-C943C7379776}" destId="{F19CDFD4-758E-4F6F-B9D7-FEDEADA4DB1D}" srcOrd="0" destOrd="0" presId="urn:microsoft.com/office/officeart/2005/8/layout/chevron1"/>
    <dgm:cxn modelId="{C087E3E1-9EA6-48C7-B195-6F8ABCA9EE9A}" srcId="{A95AE492-22F7-486D-8D24-7F13476CF5F7}" destId="{ED21BA5F-BEDA-483B-90BC-255A0A2C0266}" srcOrd="0" destOrd="0" parTransId="{39281243-48D8-4517-B7F5-A3547769E4A2}" sibTransId="{901F419E-82B2-4123-B87D-0089E151C4F5}"/>
    <dgm:cxn modelId="{3C94B2B7-9255-4A54-AF88-6EFE4CFC7211}" type="presOf" srcId="{A95AE492-22F7-486D-8D24-7F13476CF5F7}" destId="{A9E29F8A-E9A3-4757-B2BA-AF897A9C8B0F}" srcOrd="0" destOrd="0" presId="urn:microsoft.com/office/officeart/2005/8/layout/chevron1"/>
    <dgm:cxn modelId="{CA4F92F3-50C4-4B4D-9CAF-2D1FB40637BD}" srcId="{A95AE492-22F7-486D-8D24-7F13476CF5F7}" destId="{4CFD92C7-10BE-483F-A862-4497743FDE13}" srcOrd="3" destOrd="0" parTransId="{2A202660-1B48-4720-B16C-5FB773AD3739}" sibTransId="{A185C013-4B95-4864-81D3-918AC4D77702}"/>
    <dgm:cxn modelId="{59CFBC97-A7FB-49C3-A660-E686E588396E}" type="presOf" srcId="{4CFD92C7-10BE-483F-A862-4497743FDE13}" destId="{64C913F7-DEA0-4669-9E11-BF20D64265C6}" srcOrd="0" destOrd="0" presId="urn:microsoft.com/office/officeart/2005/8/layout/chevron1"/>
    <dgm:cxn modelId="{0056CCFD-8E3D-42D9-9EA5-86131AF4B25D}" srcId="{A95AE492-22F7-486D-8D24-7F13476CF5F7}" destId="{55769235-6C48-4BDF-AF09-908C5906030E}" srcOrd="1" destOrd="0" parTransId="{6DB8E5CF-28A0-403D-816C-A1A13FD9B587}" sibTransId="{A6E0DF3F-2974-49A4-8ECE-B488C12DCD63}"/>
    <dgm:cxn modelId="{B74B6D4E-DA54-4AA8-A7B7-9CF36573C708}" srcId="{A95AE492-22F7-486D-8D24-7F13476CF5F7}" destId="{B5C3CA9E-0D9E-4A3B-8AA4-C5D00B85685E}" srcOrd="4" destOrd="0" parTransId="{6EA3B039-7227-4663-B0CD-BC373A53B5E9}" sibTransId="{0F6BCBB9-0724-4588-9265-3DA7258D9480}"/>
    <dgm:cxn modelId="{2C209A85-66BE-4E43-80AE-7231D2459B8C}" srcId="{A95AE492-22F7-486D-8D24-7F13476CF5F7}" destId="{BC87EAB1-0D4E-4339-961D-C943C7379776}" srcOrd="2" destOrd="0" parTransId="{016B94AE-1C61-4DAE-AB16-939EA4CC53AD}" sibTransId="{3631154F-B95D-4A3D-91C3-A94512E7D574}"/>
    <dgm:cxn modelId="{8C6EA140-A02B-4633-B3E1-697518B39A04}" type="presParOf" srcId="{A9E29F8A-E9A3-4757-B2BA-AF897A9C8B0F}" destId="{354AD55C-5633-4512-A8CB-ACB80BCDA7C2}" srcOrd="0" destOrd="0" presId="urn:microsoft.com/office/officeart/2005/8/layout/chevron1"/>
    <dgm:cxn modelId="{7D0EADAD-95C4-41B6-845F-6B911AFE81D5}" type="presParOf" srcId="{A9E29F8A-E9A3-4757-B2BA-AF897A9C8B0F}" destId="{C9D4E5BB-C776-4056-8A2D-7E13C5447C97}" srcOrd="1" destOrd="0" presId="urn:microsoft.com/office/officeart/2005/8/layout/chevron1"/>
    <dgm:cxn modelId="{9575C948-9CED-4252-987D-77954BEADD19}" type="presParOf" srcId="{A9E29F8A-E9A3-4757-B2BA-AF897A9C8B0F}" destId="{98AACA64-FDCA-4F52-9476-B9876DF64EDF}" srcOrd="2" destOrd="0" presId="urn:microsoft.com/office/officeart/2005/8/layout/chevron1"/>
    <dgm:cxn modelId="{947FA9BD-5FF4-441B-A4FF-5DB58C51C641}" type="presParOf" srcId="{A9E29F8A-E9A3-4757-B2BA-AF897A9C8B0F}" destId="{9B61BF25-E2CE-4CC1-BB4B-1E77AB558C3A}" srcOrd="3" destOrd="0" presId="urn:microsoft.com/office/officeart/2005/8/layout/chevron1"/>
    <dgm:cxn modelId="{DB8DBDCE-D108-4035-8555-F42E302E9913}" type="presParOf" srcId="{A9E29F8A-E9A3-4757-B2BA-AF897A9C8B0F}" destId="{F19CDFD4-758E-4F6F-B9D7-FEDEADA4DB1D}" srcOrd="4" destOrd="0" presId="urn:microsoft.com/office/officeart/2005/8/layout/chevron1"/>
    <dgm:cxn modelId="{99C3935F-861B-4E57-9201-B658AF5FA2FD}" type="presParOf" srcId="{A9E29F8A-E9A3-4757-B2BA-AF897A9C8B0F}" destId="{1AEF257C-3B4C-4318-B59A-E3577EF84B51}" srcOrd="5" destOrd="0" presId="urn:microsoft.com/office/officeart/2005/8/layout/chevron1"/>
    <dgm:cxn modelId="{9E2C7555-BAEC-46FB-B0E9-AAED209C332A}" type="presParOf" srcId="{A9E29F8A-E9A3-4757-B2BA-AF897A9C8B0F}" destId="{64C913F7-DEA0-4669-9E11-BF20D64265C6}" srcOrd="6" destOrd="0" presId="urn:microsoft.com/office/officeart/2005/8/layout/chevron1"/>
    <dgm:cxn modelId="{2B5BD682-2EED-4E04-A3A6-6F27AD98BD57}" type="presParOf" srcId="{A9E29F8A-E9A3-4757-B2BA-AF897A9C8B0F}" destId="{E51C9B8B-DB63-43A3-A4AD-F7B4C8F82421}" srcOrd="7" destOrd="0" presId="urn:microsoft.com/office/officeart/2005/8/layout/chevron1"/>
    <dgm:cxn modelId="{0BA0381C-ED51-442E-BBDC-91CE8299CE02}" type="presParOf" srcId="{A9E29F8A-E9A3-4757-B2BA-AF897A9C8B0F}" destId="{3DE328A8-F932-406B-9C75-DE31A8D1519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AD55C-5633-4512-A8CB-ACB80BCDA7C2}">
      <dsp:nvSpPr>
        <dsp:cNvPr id="0" name=""/>
        <dsp:cNvSpPr/>
      </dsp:nvSpPr>
      <dsp:spPr>
        <a:xfrm>
          <a:off x="1977" y="389218"/>
          <a:ext cx="1734529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chemeClr val="bg1"/>
              </a:solidFill>
            </a:rPr>
            <a:t>Обозначить проблему</a:t>
          </a:r>
          <a:endParaRPr lang="ru-RU" sz="1200" b="1" u="none" kern="1200" baseline="0" dirty="0">
            <a:solidFill>
              <a:schemeClr val="bg1"/>
            </a:solidFill>
          </a:endParaRPr>
        </a:p>
      </dsp:txBody>
      <dsp:txXfrm>
        <a:off x="305256" y="389218"/>
        <a:ext cx="1127971" cy="606558"/>
      </dsp:txXfrm>
    </dsp:sp>
    <dsp:sp modelId="{98AACA64-FDCA-4F52-9476-B9876DF64EDF}">
      <dsp:nvSpPr>
        <dsp:cNvPr id="0" name=""/>
        <dsp:cNvSpPr/>
      </dsp:nvSpPr>
      <dsp:spPr>
        <a:xfrm>
          <a:off x="1584867" y="389218"/>
          <a:ext cx="1937362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chemeClr val="bg1"/>
              </a:solidFill>
            </a:rPr>
            <a:t>Сформировать «идею» проекта</a:t>
          </a:r>
          <a:endParaRPr lang="ru-RU" sz="1200" b="1" u="none" kern="1200" dirty="0">
            <a:solidFill>
              <a:schemeClr val="bg1"/>
            </a:solidFill>
          </a:endParaRPr>
        </a:p>
      </dsp:txBody>
      <dsp:txXfrm>
        <a:off x="1888146" y="389218"/>
        <a:ext cx="1330804" cy="606558"/>
      </dsp:txXfrm>
    </dsp:sp>
    <dsp:sp modelId="{F19CDFD4-758E-4F6F-B9D7-FEDEADA4DB1D}">
      <dsp:nvSpPr>
        <dsp:cNvPr id="0" name=""/>
        <dsp:cNvSpPr/>
      </dsp:nvSpPr>
      <dsp:spPr>
        <a:xfrm>
          <a:off x="3370590" y="389218"/>
          <a:ext cx="1888261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solidFill>
                <a:schemeClr val="bg1"/>
              </a:solidFill>
            </a:rPr>
            <a:t>Оформить заявку и собрать необходимые документы</a:t>
          </a:r>
        </a:p>
      </dsp:txBody>
      <dsp:txXfrm>
        <a:off x="3673869" y="389218"/>
        <a:ext cx="1281703" cy="606558"/>
      </dsp:txXfrm>
    </dsp:sp>
    <dsp:sp modelId="{64C913F7-DEA0-4669-9E11-BF20D64265C6}">
      <dsp:nvSpPr>
        <dsp:cNvPr id="0" name=""/>
        <dsp:cNvSpPr/>
      </dsp:nvSpPr>
      <dsp:spPr>
        <a:xfrm>
          <a:off x="5107213" y="389218"/>
          <a:ext cx="1785571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E2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Реализовать проект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410492" y="389218"/>
        <a:ext cx="1179013" cy="606558"/>
      </dsp:txXfrm>
    </dsp:sp>
    <dsp:sp modelId="{3DE328A8-F932-406B-9C75-DE31A8D15195}">
      <dsp:nvSpPr>
        <dsp:cNvPr id="0" name=""/>
        <dsp:cNvSpPr/>
      </dsp:nvSpPr>
      <dsp:spPr>
        <a:xfrm>
          <a:off x="6741145" y="389218"/>
          <a:ext cx="1516396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E2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Сдать отчет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044424" y="389218"/>
        <a:ext cx="909838" cy="60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8544" y="2348880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105128" y="270986"/>
            <a:ext cx="3499619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8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НАИМЕНОВАНИЕ РАЗДЕЛА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2872" y="3717032"/>
            <a:ext cx="9280648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990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7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50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2" y="4436517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диаграмма, видео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906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Мои документы\!Презентации\!Шаблоны, рекомендации\Фон финального слайда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00"/>
            <a:ext cx="9907200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7" r:id="rId6"/>
  </p:sldLayoutIdLst>
  <p:hf hd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-nnos@lukoil.com" TargetMode="External"/><Relationship Id="rId2" Type="http://schemas.openxmlformats.org/officeDocument/2006/relationships/hyperlink" Target="mailto:pr@lukoil-volga.r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-nnos@lukoil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diagramColors" Target="../diagrams/colors1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5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3000" b="1" dirty="0" smtClean="0"/>
              <a:t>«Конкурс </a:t>
            </a:r>
            <a:r>
              <a:rPr lang="ru-RU" altLang="ru-RU" sz="3000" b="1" dirty="0"/>
              <a:t>социальных и культурных проектов ПАО «ЛУКОЙЛ</a:t>
            </a:r>
            <a:r>
              <a:rPr lang="ru-RU" altLang="ru-RU" sz="3000" b="1" dirty="0" smtClean="0"/>
              <a:t>» </a:t>
            </a:r>
            <a:r>
              <a:rPr lang="en-US" altLang="ru-RU" sz="3000" b="1" dirty="0" smtClean="0"/>
              <a:t/>
            </a:r>
            <a:br>
              <a:rPr lang="en-US" altLang="ru-RU" sz="3000" b="1" dirty="0" smtClean="0"/>
            </a:br>
            <a:r>
              <a:rPr lang="ru-RU" altLang="ru-RU" sz="3000" b="1" dirty="0" smtClean="0"/>
              <a:t/>
            </a:r>
            <a:br>
              <a:rPr lang="ru-RU" altLang="ru-RU" sz="3000" b="1" dirty="0" smtClean="0"/>
            </a:br>
            <a:r>
              <a:rPr lang="ru-RU" altLang="ru-RU" sz="2400" b="1" dirty="0"/>
              <a:t>на территории Владимирской, Вологодской, Ярославской областей, республик Марий Эл, </a:t>
            </a:r>
            <a:br>
              <a:rPr lang="ru-RU" altLang="ru-RU" sz="2400" b="1" dirty="0"/>
            </a:br>
            <a:r>
              <a:rPr lang="ru-RU" altLang="ru-RU" sz="2400" b="1" dirty="0"/>
              <a:t>Мордовия, Чувашия</a:t>
            </a:r>
            <a:r>
              <a:rPr lang="ru-RU" altLang="ru-RU" sz="3000" b="1" dirty="0"/>
              <a:t/>
            </a:r>
            <a:br>
              <a:rPr lang="ru-RU" altLang="ru-RU" sz="3000" b="1" dirty="0"/>
            </a:br>
            <a:endParaRPr lang="ru-RU" sz="3000" dirty="0"/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3306192" y="5645596"/>
            <a:ext cx="6264696" cy="1080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Центр общественных связей </a:t>
            </a:r>
          </a:p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ООО «ЛУКОЙЛ-Нижегороднефтеоргсинтез»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Что привлечет внимание экспертов и организаторов?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119675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1.Конкретика статей затрат в бюджете.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«На мебель… или </a:t>
            </a:r>
            <a:r>
              <a:rPr lang="ru-RU" b="1" dirty="0">
                <a:solidFill>
                  <a:srgbClr val="00B050"/>
                </a:solidFill>
              </a:rPr>
              <a:t>на приобретение стола для детской игровой комнаты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368" y="2420888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2. Аккуратность заполнения заявки и полный пакет требуемых документов, включая правоустанавливающие.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</a:t>
            </a:r>
            <a:r>
              <a:rPr lang="ru-RU" b="1" dirty="0">
                <a:solidFill>
                  <a:srgbClr val="00B050"/>
                </a:solidFill>
              </a:rPr>
              <a:t>Все в порядке </a:t>
            </a:r>
            <a:r>
              <a:rPr lang="ru-RU" b="1" dirty="0"/>
              <a:t>или… потом принесу»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368" y="386104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3.Рекомендательные письма.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(необязательно, но лишним не будет)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1552" y="1210698"/>
            <a:ext cx="4463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4. Конкретика и реальность целей и задач проекта.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«Что-нибудь для детей построю или </a:t>
            </a:r>
            <a:r>
              <a:rPr lang="ru-RU" b="1" dirty="0">
                <a:solidFill>
                  <a:srgbClr val="00B050"/>
                </a:solidFill>
              </a:rPr>
              <a:t>возведу хоккейную площадку для детей </a:t>
            </a:r>
            <a:r>
              <a:rPr lang="ru-RU" b="1" dirty="0" smtClean="0">
                <a:solidFill>
                  <a:srgbClr val="00B050"/>
                </a:solidFill>
              </a:rPr>
              <a:t> моего села и других сел»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3040" y="3214717"/>
            <a:ext cx="4105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5. Четкий прогноз и регламент реализации проекта.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«Получу деньги, найму для строительства площадки </a:t>
            </a:r>
            <a:r>
              <a:rPr lang="ru-RU" b="1" dirty="0" smtClean="0"/>
              <a:t>рабочих и все…или</a:t>
            </a: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Построю спортивную площадку для детей села, проведу ряд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спортивных </a:t>
            </a:r>
            <a:r>
              <a:rPr lang="ru-RU" b="1" dirty="0">
                <a:solidFill>
                  <a:srgbClr val="00B050"/>
                </a:solidFill>
              </a:rPr>
              <a:t>мероприятий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на </a:t>
            </a:r>
            <a:r>
              <a:rPr lang="ru-RU" b="1" dirty="0">
                <a:solidFill>
                  <a:srgbClr val="00B050"/>
                </a:solidFill>
              </a:rPr>
              <a:t>ней»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552" y="472514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6.Планирование публикаций о проекте.</a:t>
            </a:r>
          </a:p>
          <a:p>
            <a:r>
              <a:rPr lang="ru-RU" b="1" dirty="0"/>
              <a:t>Мне негде  и некому писать или</a:t>
            </a:r>
            <a:r>
              <a:rPr lang="ru-RU" b="1" dirty="0">
                <a:solidFill>
                  <a:srgbClr val="00B050"/>
                </a:solidFill>
              </a:rPr>
              <a:t>…. Планирую публикации на сайте, в газете.</a:t>
            </a:r>
          </a:p>
        </p:txBody>
      </p:sp>
    </p:spTree>
    <p:extLst>
      <p:ext uri="{BB962C8B-B14F-4D97-AF65-F5344CB8AC3E}">
        <p14:creationId xmlns:p14="http://schemas.microsoft.com/office/powerpoint/2010/main" val="7645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7092" y="188642"/>
            <a:ext cx="8892988" cy="6431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ru-RU"/>
            </a:defPPr>
            <a:lvl1pPr>
              <a:defRPr sz="2200">
                <a:latin typeface="Tahoma" pitchFamily="34" charset="0"/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482" y="1052738"/>
            <a:ext cx="892899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b="1" dirty="0" smtClean="0"/>
          </a:p>
          <a:p>
            <a:r>
              <a:rPr lang="ru-RU" sz="2500" b="1" dirty="0" smtClean="0"/>
              <a:t>Центр </a:t>
            </a:r>
            <a:r>
              <a:rPr lang="ru-RU" sz="2500" b="1" dirty="0"/>
              <a:t>общественных </a:t>
            </a:r>
            <a:r>
              <a:rPr lang="ru-RU" sz="2500" b="1" dirty="0" smtClean="0"/>
              <a:t>связей </a:t>
            </a:r>
          </a:p>
          <a:p>
            <a:r>
              <a:rPr lang="ru-RU" sz="2500" b="1" dirty="0" smtClean="0"/>
              <a:t>ООО </a:t>
            </a:r>
            <a:r>
              <a:rPr lang="ru-RU" sz="2500" b="1" dirty="0"/>
              <a:t>«</a:t>
            </a:r>
            <a:r>
              <a:rPr lang="ru-RU" sz="2500" b="1" dirty="0" smtClean="0"/>
              <a:t>ЛУКОЙЛ-Нижегороднефтеоргсинтез»</a:t>
            </a:r>
            <a:endParaRPr lang="ru-RU" sz="2500" b="1" dirty="0"/>
          </a:p>
          <a:p>
            <a:endParaRPr lang="ru-RU" sz="2500" dirty="0" smtClean="0">
              <a:hlinkClick r:id="rId2"/>
            </a:endParaRPr>
          </a:p>
          <a:p>
            <a:r>
              <a:rPr lang="en-US" sz="2500" dirty="0" smtClean="0">
                <a:hlinkClick r:id="rId3"/>
              </a:rPr>
              <a:t>P</a:t>
            </a:r>
            <a:r>
              <a:rPr lang="ru-RU" sz="2500" dirty="0" smtClean="0">
                <a:hlinkClick r:id="rId3"/>
              </a:rPr>
              <a:t>r-</a:t>
            </a:r>
            <a:r>
              <a:rPr lang="en-US" sz="2500" dirty="0" err="1" smtClean="0">
                <a:hlinkClick r:id="rId3"/>
              </a:rPr>
              <a:t>nnos</a:t>
            </a:r>
            <a:r>
              <a:rPr lang="ru-RU" sz="2500" dirty="0" smtClean="0">
                <a:hlinkClick r:id="rId3"/>
              </a:rPr>
              <a:t>@</a:t>
            </a:r>
            <a:r>
              <a:rPr lang="ru-RU" sz="2500" dirty="0" err="1" smtClean="0">
                <a:hlinkClick r:id="rId3"/>
              </a:rPr>
              <a:t>lukoil</a:t>
            </a:r>
            <a:r>
              <a:rPr lang="ru-RU" sz="2500" dirty="0" smtClean="0">
                <a:hlinkClick r:id="rId3"/>
              </a:rPr>
              <a:t>.</a:t>
            </a:r>
            <a:r>
              <a:rPr lang="en-US" sz="2500" dirty="0" smtClean="0">
                <a:hlinkClick r:id="rId3"/>
              </a:rPr>
              <a:t>com</a:t>
            </a:r>
            <a:endParaRPr lang="en-US" sz="2500" dirty="0" smtClean="0"/>
          </a:p>
          <a:p>
            <a:endParaRPr lang="ru-RU" sz="2500" dirty="0" smtClean="0"/>
          </a:p>
          <a:p>
            <a:r>
              <a:rPr lang="ru-RU" sz="2700" b="1" dirty="0" smtClean="0">
                <a:solidFill>
                  <a:srgbClr val="FF0000"/>
                </a:solidFill>
              </a:rPr>
              <a:t>+7 831 </a:t>
            </a:r>
            <a:r>
              <a:rPr lang="en-US" sz="2700" b="1" dirty="0" smtClean="0">
                <a:solidFill>
                  <a:srgbClr val="FF0000"/>
                </a:solidFill>
              </a:rPr>
              <a:t>45 -5-50-</a:t>
            </a:r>
            <a:r>
              <a:rPr lang="ru-RU" sz="2700" b="1" dirty="0" smtClean="0">
                <a:solidFill>
                  <a:srgbClr val="FF0000"/>
                </a:solidFill>
              </a:rPr>
              <a:t>58</a:t>
            </a:r>
            <a:endParaRPr lang="ru-RU" sz="2700" b="1" dirty="0">
              <a:solidFill>
                <a:srgbClr val="FF0000"/>
              </a:solidFill>
            </a:endParaRPr>
          </a:p>
          <a:p>
            <a:endParaRPr lang="ru-RU" sz="2500" u="none" dirty="0" smtClean="0"/>
          </a:p>
          <a:p>
            <a:r>
              <a:rPr lang="ru-RU" sz="2500" u="none" dirty="0" smtClean="0"/>
              <a:t>Солонинкина Антонина Николаевна – </a:t>
            </a:r>
            <a:r>
              <a:rPr lang="ru-RU" sz="2500" u="none" dirty="0" err="1" smtClean="0"/>
              <a:t>оргкоординатор</a:t>
            </a:r>
            <a:r>
              <a:rPr lang="ru-RU" sz="2500" u="none" dirty="0" smtClean="0"/>
              <a:t> Конкурса</a:t>
            </a:r>
          </a:p>
          <a:p>
            <a:endParaRPr lang="ru-RU" sz="2500" dirty="0" smtClean="0"/>
          </a:p>
          <a:p>
            <a:r>
              <a:rPr lang="ru-RU" sz="2500" dirty="0" smtClean="0"/>
              <a:t>Положение Конкурса, условия, результаты на сайте 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7950" y="6597352"/>
            <a:ext cx="468051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z="1100" smtClean="0"/>
              <a:pPr/>
              <a:t>10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835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Участвуйте в Конкурсе!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5122" name="Picture 2" descr="http://itd0.mycdn.me/image?id=859058022708&amp;t=20&amp;plc=WEB&amp;tkn=*Rhb-IlpAhHHofETGZMPZfqfkP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119675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0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4294967295"/>
          </p:nvPr>
        </p:nvSpPr>
        <p:spPr>
          <a:xfrm>
            <a:off x="4808984" y="4707741"/>
            <a:ext cx="4680520" cy="12980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Конкурс социальных и культурных проектов ПАО «ЛУКОЙЛ» стал лауреатом первой Национальной программы «Лучшие социальные проекты России» в категории «Социально направленные конкурсы».</a:t>
            </a:r>
          </a:p>
          <a:p>
            <a:pPr marL="177800" indent="-177800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742971" cy="410448"/>
          </a:xfrm>
        </p:spPr>
        <p:txBody>
          <a:bodyPr/>
          <a:lstStyle/>
          <a:p>
            <a:r>
              <a:rPr lang="ru-RU" sz="2500" dirty="0"/>
              <a:t>Конкурс социальных и культурных </a:t>
            </a:r>
            <a:r>
              <a:rPr lang="ru-RU" sz="2500" dirty="0" smtClean="0"/>
              <a:t>проектов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8984" y="3409687"/>
            <a:ext cx="4680520" cy="864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500" dirty="0"/>
              <a:t>На Конкурсе рассматриваются заявки </a:t>
            </a:r>
          </a:p>
          <a:p>
            <a:pPr lvl="0">
              <a:spcBef>
                <a:spcPct val="20000"/>
              </a:spcBef>
            </a:pPr>
            <a:r>
              <a:rPr lang="ru-RU" sz="1500" dirty="0"/>
              <a:t>по трем основным номинациям: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«Экология», «Духовность и культура» и «Спорт».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871" y="1236030"/>
            <a:ext cx="9233633" cy="18651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Конкурс социальных и культурных проектов ПАО «ЛУКОЙЛ»</a:t>
            </a:r>
            <a:r>
              <a:rPr lang="ru-RU" sz="1600" dirty="0">
                <a:solidFill>
                  <a:prstClr val="black"/>
                </a:solidFill>
              </a:rPr>
              <a:t> реализуется Компанией в регионах присутствия с 2002 года. Основная цель Конкурса — поддержка проектов и инициатив местных сообществ в решении актуальных проблем территорий, создание условий для увеличения числа активных граждан и организаций, способных реализовать яркие социальные идеи в своем регионе. 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Организаторами проведения Конкурса в регионах являются организации Группы «ЛУКОЙЛ» и Благотворительный фонд «ЛУКОЙЛ».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23210" r="45278" b="43950"/>
          <a:stretch/>
        </p:blipFill>
        <p:spPr bwMode="auto">
          <a:xfrm>
            <a:off x="255871" y="3409687"/>
            <a:ext cx="4304074" cy="259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365277" y="3963506"/>
            <a:ext cx="3024336" cy="73285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49144" y="4661520"/>
            <a:ext cx="3024336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638" y="4661520"/>
            <a:ext cx="3076193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9144" y="1091755"/>
            <a:ext cx="3024336" cy="73285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496" y="1091754"/>
            <a:ext cx="3024336" cy="73285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44489" y="188640"/>
            <a:ext cx="9001000" cy="626472"/>
          </a:xfrm>
        </p:spPr>
        <p:txBody>
          <a:bodyPr/>
          <a:lstStyle/>
          <a:p>
            <a:r>
              <a:rPr lang="ru-RU" sz="2000" dirty="0" smtClean="0"/>
              <a:t>Победители Конкурса </a:t>
            </a:r>
            <a:r>
              <a:rPr lang="ru-RU" sz="2000" dirty="0"/>
              <a:t>социальных и культурных </a:t>
            </a:r>
            <a:r>
              <a:rPr lang="ru-RU" sz="2000" dirty="0" smtClean="0"/>
              <a:t>проектов ПАО «ЛУКОЙЛ» в Республике Чувашия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9331" y="11350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Детская площадка «</a:t>
            </a:r>
            <a:r>
              <a:rPr lang="ru-RU" b="1" dirty="0" err="1" smtClean="0"/>
              <a:t>Космоспорт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37285" y="414526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Оркестр на колесах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204" y="11350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Музыкальный </a:t>
            </a:r>
            <a:r>
              <a:rPr lang="en-US" b="1" dirty="0"/>
              <a:t>Art</a:t>
            </a:r>
            <a:r>
              <a:rPr lang="ru-RU" b="1" dirty="0"/>
              <a:t>Островок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625" y="4696360"/>
            <a:ext cx="327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Polygon</a:t>
            </a:r>
            <a:r>
              <a:rPr lang="ru-RU" b="1" dirty="0"/>
              <a:t> </a:t>
            </a:r>
            <a:r>
              <a:rPr lang="ru-RU" b="1" dirty="0" err="1"/>
              <a:t>Doc</a:t>
            </a:r>
            <a:r>
              <a:rPr lang="ru-RU" b="1" dirty="0"/>
              <a:t> </a:t>
            </a:r>
            <a:r>
              <a:rPr lang="ru-RU" b="1" dirty="0" err="1"/>
              <a:t>Festival</a:t>
            </a:r>
            <a:endParaRPr lang="ru-RU" b="1" dirty="0"/>
          </a:p>
          <a:p>
            <a:pPr algn="ctr"/>
            <a:r>
              <a:rPr lang="ru-RU" b="1" dirty="0"/>
              <a:t>первый международный фестиваль документального </a:t>
            </a:r>
          </a:p>
          <a:p>
            <a:pPr algn="ctr"/>
            <a:r>
              <a:rPr lang="ru-RU" b="1" dirty="0"/>
              <a:t>кино в Чувашии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5128" y="469636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Школьный театр как модель воспитания, развития и социализации обучающихся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26" y="1916832"/>
            <a:ext cx="2139663" cy="160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7" y="2996952"/>
            <a:ext cx="2434742" cy="161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1916410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47" y="2019533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отчет\заяц хваста\заяц-хвас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45" y="2996952"/>
            <a:ext cx="2410235" cy="160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найти информацию о Конкурсе?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2" t="25626" r="39684" b="4004"/>
          <a:stretch/>
        </p:blipFill>
        <p:spPr bwMode="auto">
          <a:xfrm>
            <a:off x="488504" y="1772817"/>
            <a:ext cx="3960440" cy="436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8504" y="1133595"/>
            <a:ext cx="3240360" cy="56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Сайт ПАО «ЛУКОЙЛ»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prstClr val="black"/>
                </a:solidFill>
              </a:rPr>
              <a:t>раздел «Ответственность»)</a:t>
            </a: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0992" y="3215194"/>
            <a:ext cx="4448944" cy="8248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Позвонить или написать </a:t>
            </a:r>
          </a:p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в Центр общественных связей </a:t>
            </a:r>
          </a:p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ООО «ЛУКОЙЛ-Нижегороднефтеоргсинтез»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0992" y="4382032"/>
            <a:ext cx="444894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</a:t>
            </a:r>
            <a:r>
              <a:rPr lang="ru-RU" dirty="0">
                <a:hlinkClick r:id="rId3"/>
              </a:rPr>
              <a:t>r-</a:t>
            </a:r>
            <a:r>
              <a:rPr lang="en-US" dirty="0" err="1">
                <a:hlinkClick r:id="rId3"/>
              </a:rPr>
              <a:t>nnos</a:t>
            </a:r>
            <a:r>
              <a:rPr lang="ru-RU" dirty="0">
                <a:hlinkClick r:id="rId3"/>
              </a:rPr>
              <a:t>@</a:t>
            </a:r>
            <a:r>
              <a:rPr lang="ru-RU" dirty="0" err="1">
                <a:hlinkClick r:id="rId3"/>
              </a:rPr>
              <a:t>lukoil</a:t>
            </a:r>
            <a:r>
              <a:rPr lang="ru-RU" dirty="0">
                <a:hlinkClick r:id="rId3"/>
              </a:rPr>
              <a:t>.</a:t>
            </a:r>
            <a:r>
              <a:rPr lang="en-US" dirty="0">
                <a:hlinkClick r:id="rId3"/>
              </a:rPr>
              <a:t>com</a:t>
            </a:r>
            <a:endParaRPr lang="en-US" dirty="0"/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+7 831 </a:t>
            </a:r>
            <a:r>
              <a:rPr lang="en-US" b="1" dirty="0">
                <a:solidFill>
                  <a:srgbClr val="FF0000"/>
                </a:solidFill>
              </a:rPr>
              <a:t>45 -</a:t>
            </a:r>
            <a:r>
              <a:rPr lang="en-US" b="1" dirty="0" smtClean="0">
                <a:solidFill>
                  <a:srgbClr val="FF0000"/>
                </a:solidFill>
              </a:rPr>
              <a:t>5-50-</a:t>
            </a:r>
            <a:r>
              <a:rPr lang="ru-RU" b="1" dirty="0" smtClean="0">
                <a:solidFill>
                  <a:srgbClr val="FF0000"/>
                </a:solidFill>
              </a:rPr>
              <a:t>58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smtClean="0"/>
              <a:t>Солонинкина Антонина Николаевна –</a:t>
            </a:r>
            <a:r>
              <a:rPr lang="ru-RU" dirty="0" err="1" smtClean="0"/>
              <a:t>оргкоординатор</a:t>
            </a:r>
            <a:r>
              <a:rPr lang="ru-RU" dirty="0" smtClean="0"/>
              <a:t> </a:t>
            </a:r>
            <a:r>
              <a:rPr lang="ru-RU" dirty="0"/>
              <a:t>Конкурса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54862" r="22272" b="7522"/>
          <a:stretch/>
        </p:blipFill>
        <p:spPr bwMode="auto">
          <a:xfrm>
            <a:off x="4898836" y="1133595"/>
            <a:ext cx="4431100" cy="16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0476" y="404664"/>
            <a:ext cx="8814979" cy="410448"/>
          </a:xfrm>
        </p:spPr>
        <p:txBody>
          <a:bodyPr/>
          <a:lstStyle/>
          <a:p>
            <a:r>
              <a:rPr lang="ru-RU" sz="2300" dirty="0"/>
              <a:t>Участие в Конкурсе социальных и </a:t>
            </a:r>
            <a:r>
              <a:rPr lang="ru-RU" sz="2300" dirty="0" smtClean="0"/>
              <a:t>культурных проектов - 201</a:t>
            </a:r>
            <a:r>
              <a:rPr lang="en-US" sz="2300" dirty="0" smtClean="0"/>
              <a:t>9</a:t>
            </a:r>
            <a:endParaRPr lang="ru-RU" sz="2300" dirty="0"/>
          </a:p>
        </p:txBody>
      </p:sp>
      <p:sp>
        <p:nvSpPr>
          <p:cNvPr id="37" name="TextBox 36"/>
          <p:cNvSpPr txBox="1"/>
          <p:nvPr/>
        </p:nvSpPr>
        <p:spPr>
          <a:xfrm>
            <a:off x="309186" y="1083990"/>
            <a:ext cx="9036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none" dirty="0" smtClean="0"/>
              <a:t>Цель:</a:t>
            </a:r>
            <a:r>
              <a:rPr lang="ru-RU" sz="2000" u="none" dirty="0" smtClean="0"/>
              <a:t> </a:t>
            </a:r>
            <a:r>
              <a:rPr lang="ru-RU" sz="2000" dirty="0" smtClean="0"/>
              <a:t>поддержка </a:t>
            </a:r>
            <a:r>
              <a:rPr lang="ru-RU" sz="2000" dirty="0"/>
              <a:t>проектов и инициатив местных сообществ в решении актуальных проблем </a:t>
            </a:r>
            <a:r>
              <a:rPr lang="ru-RU" sz="2000" dirty="0" smtClean="0"/>
              <a:t>территорий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none" dirty="0" smtClean="0"/>
              <a:t>Участники: </a:t>
            </a:r>
            <a:r>
              <a:rPr lang="ru-RU" sz="2000" u="none" dirty="0" smtClean="0"/>
              <a:t>общественные </a:t>
            </a:r>
            <a:r>
              <a:rPr lang="ru-RU" sz="2000" u="none" dirty="0"/>
              <a:t>организации и муниципальные </a:t>
            </a:r>
            <a:r>
              <a:rPr lang="ru-RU" sz="2000" u="none" dirty="0" smtClean="0"/>
              <a:t>образования</a:t>
            </a:r>
          </a:p>
        </p:txBody>
      </p:sp>
      <p:pic>
        <p:nvPicPr>
          <p:cNvPr id="38" name="Picture 2" descr="\\c-nnvfs01.corp.lukoil.com\advertisement$\КСЮША\light-bulb-clip-art-319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414578"/>
            <a:ext cx="1190625" cy="1171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\\c-nnvfs01.corp.lukoil.com\advertisement$\КСЮША\ques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400157"/>
            <a:ext cx="1200150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\\c-nnvfs01.corp.lukoil.com\advertisement$\КСЮША\5982098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3429000"/>
            <a:ext cx="1266076" cy="1171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79347" y="2695525"/>
            <a:ext cx="589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none" dirty="0">
                <a:solidFill>
                  <a:srgbClr val="C00000"/>
                </a:solidFill>
              </a:rPr>
              <a:t>Конкурсантам необходимо</a:t>
            </a:r>
            <a:r>
              <a:rPr lang="ru-RU" b="1" u="none" dirty="0" smtClean="0">
                <a:solidFill>
                  <a:srgbClr val="C00000"/>
                </a:solidFill>
              </a:rPr>
              <a:t>:</a:t>
            </a:r>
            <a:endParaRPr lang="ru-RU" b="1" u="none" dirty="0">
              <a:solidFill>
                <a:srgbClr val="C00000"/>
              </a:solidFill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1001509229"/>
              </p:ext>
            </p:extLst>
          </p:nvPr>
        </p:nvGraphicFramePr>
        <p:xfrm>
          <a:off x="890340" y="4653136"/>
          <a:ext cx="8259519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5" name="Picture 4" descr="http://bitnet.ru/assets/files/2015/09/bezymyannyy_2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459609"/>
            <a:ext cx="1330403" cy="112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sovetclub.ru/tim/02f0f9accd6d3660b441905d46a2a2d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467095"/>
            <a:ext cx="1333033" cy="10951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Выгнутая вниз стрелка 1"/>
          <p:cNvSpPr/>
          <p:nvPr/>
        </p:nvSpPr>
        <p:spPr>
          <a:xfrm>
            <a:off x="1424608" y="5733256"/>
            <a:ext cx="3513358" cy="43204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Номинантам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961112" y="5751760"/>
            <a:ext cx="3124584" cy="43204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099" y="6309320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!ПОДАТЬ ЗАЯВКУ В СРОК!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Изучение проектов </a:t>
            </a:r>
            <a:r>
              <a:rPr lang="ru-RU" sz="2500" dirty="0" smtClean="0"/>
              <a:t>Конкурса</a:t>
            </a:r>
            <a:endParaRPr lang="ru-RU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693" y="916212"/>
            <a:ext cx="4767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500" u="none" dirty="0"/>
              <a:t>Прием заявок на участие в </a:t>
            </a:r>
            <a:r>
              <a:rPr lang="ru-RU" sz="1500" u="none" dirty="0" smtClean="0"/>
              <a:t>Конкурс </a:t>
            </a:r>
            <a:r>
              <a:rPr lang="ru-RU" sz="1500" dirty="0"/>
              <a:t>определяются в Положении</a:t>
            </a:r>
            <a:r>
              <a:rPr lang="ru-RU" sz="1500" dirty="0" smtClean="0"/>
              <a:t>.</a:t>
            </a:r>
          </a:p>
          <a:p>
            <a:pPr indent="266700" algn="just"/>
            <a:endParaRPr lang="ru-RU" sz="1500" dirty="0"/>
          </a:p>
          <a:p>
            <a:pPr indent="266700" algn="just"/>
            <a:r>
              <a:rPr lang="ru-RU" sz="1500" b="1" dirty="0" smtClean="0"/>
              <a:t>В 2019 году сроки подачи заявок 7 августа по 30 сентября.</a:t>
            </a:r>
            <a:endParaRPr lang="ru-RU" sz="1500" u="none" dirty="0" smtClean="0"/>
          </a:p>
          <a:p>
            <a:pPr indent="266700" algn="just"/>
            <a:endParaRPr lang="ru-RU" sz="1000" u="none" dirty="0" smtClean="0"/>
          </a:p>
          <a:p>
            <a:pPr indent="266700" algn="just"/>
            <a:r>
              <a:rPr lang="ru-RU" sz="1500" u="none" dirty="0" smtClean="0"/>
              <a:t>После этого проекты оцениваются Экспертным советом, состоящим из авторитетных лиц всех регионов, участвующих в Конкурсе. </a:t>
            </a:r>
          </a:p>
          <a:p>
            <a:pPr indent="266700" algn="just"/>
            <a:endParaRPr lang="ru-RU" sz="1000" u="none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41120" y="3526871"/>
            <a:ext cx="39618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500" b="1" u="none" dirty="0" smtClean="0"/>
              <a:t>В </a:t>
            </a:r>
            <a:r>
              <a:rPr lang="ru-RU" sz="1500" b="1" u="none" dirty="0"/>
              <a:t>процессе оценки проектов участники Экспертного совета руководствуются основными условиями: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/>
              <a:t>значимость и актуальность </a:t>
            </a:r>
            <a:r>
              <a:rPr lang="ru-RU" sz="1500" u="none" dirty="0" smtClean="0"/>
              <a:t>проектов;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строгое </a:t>
            </a:r>
            <a:r>
              <a:rPr lang="ru-RU" sz="1500" u="none" dirty="0"/>
              <a:t>соответствие </a:t>
            </a:r>
            <a:r>
              <a:rPr lang="ru-RU" sz="1500" u="none" dirty="0" smtClean="0"/>
              <a:t>номинациям;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грамотное </a:t>
            </a:r>
            <a:r>
              <a:rPr lang="ru-RU" sz="1500" u="none" dirty="0"/>
              <a:t>заполнение </a:t>
            </a:r>
            <a:r>
              <a:rPr lang="ru-RU" sz="1500" u="none" dirty="0" smtClean="0"/>
              <a:t>заявки;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наличие </a:t>
            </a:r>
            <a:r>
              <a:rPr lang="ru-RU" sz="1500" u="none" dirty="0"/>
              <a:t>30% собственных или привлеченных средств в бюджет </a:t>
            </a:r>
            <a:r>
              <a:rPr lang="ru-RU" sz="1500" u="none" dirty="0" smtClean="0"/>
              <a:t>проекта.</a:t>
            </a:r>
            <a:endParaRPr lang="ru-RU" sz="1500" u="none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59" y="1123488"/>
            <a:ext cx="2582863" cy="183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59" y="3936013"/>
            <a:ext cx="1346265" cy="1991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Выгнутая вправо стрелка 18"/>
          <p:cNvSpPr/>
          <p:nvPr/>
        </p:nvSpPr>
        <p:spPr bwMode="auto">
          <a:xfrm rot="21152075">
            <a:off x="8626632" y="1868863"/>
            <a:ext cx="620840" cy="1767345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 bwMode="auto">
          <a:xfrm rot="1885092">
            <a:off x="7887976" y="4226763"/>
            <a:ext cx="862236" cy="1929876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>
            <a:off x="4703270" y="4262605"/>
            <a:ext cx="753786" cy="782283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50187" y="3390868"/>
            <a:ext cx="3378838" cy="31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0187" y="3390868"/>
            <a:ext cx="3799261" cy="31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23119" y="3390867"/>
            <a:ext cx="3997833" cy="2536661"/>
          </a:xfrm>
          <a:prstGeom prst="roundRect">
            <a:avLst/>
          </a:prstGeom>
          <a:noFill/>
          <a:ln w="25400" cap="flat" cmpd="sng" algn="ctr">
            <a:gradFill>
              <a:gsLst>
                <a:gs pos="34992">
                  <a:srgbClr val="FF0000"/>
                </a:gs>
                <a:gs pos="0">
                  <a:srgbClr val="FF0000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FF0000"/>
                </a:gs>
                <a:gs pos="66000">
                  <a:srgbClr val="FF0000"/>
                </a:gs>
                <a:gs pos="75999">
                  <a:srgbClr val="FF0000"/>
                </a:gs>
                <a:gs pos="78999">
                  <a:srgbClr val="FFFFFF"/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390868"/>
            <a:ext cx="1456147" cy="1090290"/>
          </a:xfrm>
          <a:prstGeom prst="rect">
            <a:avLst/>
          </a:prstGeom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РЕКОМЕНДАЦИИ УЧАСТНИКАМ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4528" y="1166842"/>
            <a:ext cx="4953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Вся информация, необходимая для написания проекта есть в Положении. 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Прежде чем взяться за подготовку проекта-победителя необходимо: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внимательно </a:t>
            </a:r>
            <a:r>
              <a:rPr lang="ru-RU" dirty="0"/>
              <a:t>прочитать Положение, где прописаны цели и задачи, география, а также основные требования к проекту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и документам;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понять </a:t>
            </a:r>
            <a:r>
              <a:rPr lang="ru-RU" dirty="0"/>
              <a:t>соответствует ли В</a:t>
            </a:r>
            <a:r>
              <a:rPr lang="ru-RU" dirty="0" smtClean="0"/>
              <a:t>аша </a:t>
            </a:r>
            <a:r>
              <a:rPr lang="ru-RU" dirty="0"/>
              <a:t>организация требованиям </a:t>
            </a:r>
            <a:r>
              <a:rPr lang="ru-RU" dirty="0" smtClean="0"/>
              <a:t>Положения;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определить </a:t>
            </a:r>
            <a:r>
              <a:rPr lang="ru-RU" dirty="0"/>
              <a:t>необходимость и актуальность проекта для территории; поможет ли </a:t>
            </a:r>
            <a:r>
              <a:rPr lang="ru-RU" dirty="0" smtClean="0"/>
              <a:t>Ваш </a:t>
            </a:r>
            <a:r>
              <a:rPr lang="ru-RU" dirty="0"/>
              <a:t>проект изменить ситуацию к </a:t>
            </a:r>
            <a:r>
              <a:rPr lang="ru-RU" dirty="0" smtClean="0"/>
              <a:t>лучшему;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ответить </a:t>
            </a:r>
            <a:r>
              <a:rPr lang="ru-RU" dirty="0"/>
              <a:t>на вопрос: сможете ли </a:t>
            </a:r>
            <a:r>
              <a:rPr lang="ru-RU" dirty="0" smtClean="0"/>
              <a:t>Вы </a:t>
            </a:r>
            <a:r>
              <a:rPr lang="ru-RU" dirty="0"/>
              <a:t>эффективно отработать полученные средства в установленные сроки?</a:t>
            </a:r>
          </a:p>
        </p:txBody>
      </p:sp>
      <p:pic>
        <p:nvPicPr>
          <p:cNvPr id="2050" name="Picture 2" descr="https://cont.ws/uploads/pic/2017/12/img11%20%284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11750" r="4588" b="9265"/>
          <a:stretch/>
        </p:blipFill>
        <p:spPr bwMode="auto">
          <a:xfrm>
            <a:off x="5653048" y="1988840"/>
            <a:ext cx="3862055" cy="252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6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РЕКОМЕНДАЦИИ УЧАСТНИКАМ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1594509"/>
            <a:ext cx="4953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составляющие </a:t>
            </a:r>
            <a:r>
              <a:rPr lang="ru-RU" b="1" dirty="0" smtClean="0">
                <a:solidFill>
                  <a:srgbClr val="FF0000"/>
                </a:solidFill>
              </a:rPr>
              <a:t>работы над идеей проекта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Кто?</a:t>
            </a:r>
            <a:r>
              <a:rPr lang="ru-RU" dirty="0"/>
              <a:t> Организация: цель деятельности, опыт, кадровые ресурсы.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Для кого? </a:t>
            </a:r>
            <a:r>
              <a:rPr lang="ru-RU" dirty="0"/>
              <a:t>Целевая группа: кому будет полезен и необходим реализованный проект.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Для чего? </a:t>
            </a:r>
            <a:r>
              <a:rPr lang="ru-RU" dirty="0"/>
              <a:t>Что изменится после воплощения идеи в жизнь?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Как будет реализован? С помощью каких средств и механизмов?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Что будет на «выходе»? </a:t>
            </a:r>
            <a:r>
              <a:rPr lang="ru-RU" dirty="0"/>
              <a:t>Конкретные показатели, которые будут отражать положительные результаты от проекта</a:t>
            </a:r>
          </a:p>
          <a:p>
            <a:pPr lvl="0"/>
            <a:r>
              <a:rPr lang="ru-RU" dirty="0"/>
              <a:t>Какие средства для этого необходимы? Какой бюджет?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8" t="50000" r="28656" b="12893"/>
          <a:stretch/>
        </p:blipFill>
        <p:spPr bwMode="auto">
          <a:xfrm>
            <a:off x="5745088" y="1700808"/>
            <a:ext cx="3585638" cy="371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Основные пороги, о которые можно споткнуться…</a:t>
            </a:r>
          </a:p>
        </p:txBody>
      </p:sp>
      <p:pic>
        <p:nvPicPr>
          <p:cNvPr id="4098" name="Picture 2" descr="http://images.vfl.ru/ii_save/1501876672/e3bfd466/18141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062965"/>
            <a:ext cx="2974766" cy="179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480" y="1117533"/>
            <a:ext cx="4953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!!! Как </a:t>
            </a:r>
            <a:r>
              <a:rPr lang="ru-RU" dirty="0">
                <a:solidFill>
                  <a:srgbClr val="FF0000"/>
                </a:solidFill>
              </a:rPr>
              <a:t>назовешь корабль , так он и поплывет..</a:t>
            </a:r>
          </a:p>
          <a:p>
            <a:r>
              <a:rPr lang="ru-RU" sz="1400" i="1" dirty="0" smtClean="0"/>
              <a:t>Название проекта </a:t>
            </a:r>
            <a:r>
              <a:rPr lang="ru-RU" sz="1400" i="1" dirty="0"/>
              <a:t>должно быть ярким, кратким, привлекающим внимание и отражающее цель проекта</a:t>
            </a:r>
            <a:r>
              <a:rPr lang="ru-RU" sz="1400" i="1" dirty="0" smtClean="0"/>
              <a:t>.</a:t>
            </a:r>
          </a:p>
          <a:p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2176870"/>
            <a:ext cx="4953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 Что </a:t>
            </a:r>
            <a:r>
              <a:rPr lang="ru-RU" dirty="0">
                <a:solidFill>
                  <a:srgbClr val="FF0000"/>
                </a:solidFill>
              </a:rPr>
              <a:t>кое-как сделаешь, в том и нужду </a:t>
            </a:r>
            <a:r>
              <a:rPr lang="ru-RU" dirty="0" smtClean="0">
                <a:solidFill>
                  <a:srgbClr val="FF0000"/>
                </a:solidFill>
              </a:rPr>
              <a:t>испытаешь.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400" i="1" dirty="0"/>
              <a:t>Небрежно заполненная заявка, без контактов, </a:t>
            </a:r>
            <a:endParaRPr lang="ru-RU" sz="1400" i="1" dirty="0" smtClean="0"/>
          </a:p>
          <a:p>
            <a:r>
              <a:rPr lang="ru-RU" sz="1400" i="1" dirty="0" smtClean="0"/>
              <a:t>с </a:t>
            </a:r>
            <a:r>
              <a:rPr lang="ru-RU" sz="1400" i="1" dirty="0"/>
              <a:t>пустыми полями для заполнения говорит об отношении к проекту </a:t>
            </a:r>
            <a:r>
              <a:rPr lang="ru-RU" sz="1400" i="1" dirty="0" smtClean="0"/>
              <a:t>автора.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400" y="3586082"/>
            <a:ext cx="4953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!!! Семь раз отмерь - один отрежь…</a:t>
            </a:r>
          </a:p>
          <a:p>
            <a:r>
              <a:rPr lang="ru-RU" sz="1400" i="1" dirty="0"/>
              <a:t>Ошибки в бюджете арифметического характера на старте дают повод думать </a:t>
            </a:r>
          </a:p>
          <a:p>
            <a:r>
              <a:rPr lang="ru-RU" sz="1400" i="1" dirty="0"/>
              <a:t>об уровне профессионализма </a:t>
            </a:r>
          </a:p>
          <a:p>
            <a:r>
              <a:rPr lang="ru-RU" sz="1400" i="1" dirty="0"/>
              <a:t>ответственных </a:t>
            </a:r>
          </a:p>
          <a:p>
            <a:r>
              <a:rPr lang="ru-RU" sz="1400" i="1" dirty="0"/>
              <a:t>за дальнейший отчет об использовании денежных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1072" y="3414542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!!!Краткость </a:t>
            </a:r>
            <a:r>
              <a:rPr lang="ru-RU" dirty="0">
                <a:solidFill>
                  <a:srgbClr val="FF0000"/>
                </a:solidFill>
              </a:rPr>
              <a:t>– сестра таланта.</a:t>
            </a:r>
          </a:p>
          <a:p>
            <a:r>
              <a:rPr lang="ru-RU" sz="1400" i="1" dirty="0"/>
              <a:t>Описание цели проекта на «трех листах» </a:t>
            </a:r>
            <a:endParaRPr lang="ru-RU" sz="1400" i="1" dirty="0" smtClean="0"/>
          </a:p>
          <a:p>
            <a:r>
              <a:rPr lang="ru-RU" sz="1400" i="1" dirty="0" smtClean="0"/>
              <a:t>в </a:t>
            </a:r>
            <a:r>
              <a:rPr lang="ru-RU" sz="1400" i="1" dirty="0"/>
              <a:t>Заявке заставляет сомневаться в конкретике </a:t>
            </a:r>
            <a:endParaRPr lang="ru-RU" sz="1400" i="1" dirty="0" smtClean="0"/>
          </a:p>
          <a:p>
            <a:r>
              <a:rPr lang="ru-RU" sz="1400" i="1" dirty="0" smtClean="0"/>
              <a:t>и </a:t>
            </a:r>
            <a:r>
              <a:rPr lang="ru-RU" sz="1400" i="1" dirty="0"/>
              <a:t>понимании </a:t>
            </a:r>
            <a:r>
              <a:rPr lang="ru-RU" sz="1400" i="1" dirty="0" smtClean="0"/>
              <a:t>этих </a:t>
            </a:r>
            <a:r>
              <a:rPr lang="ru-RU" sz="1400" i="1" dirty="0"/>
              <a:t>целей.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599" y="5157192"/>
            <a:ext cx="54005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!!! Встречают по одежке, а провожают по уму.</a:t>
            </a:r>
          </a:p>
          <a:p>
            <a:r>
              <a:rPr lang="ru-RU" sz="1400" i="1" dirty="0"/>
              <a:t>Небрежно собранный пакет документов, оформленный с разрозненностью листов и порядком, не скрепленный в папку,</a:t>
            </a:r>
          </a:p>
          <a:p>
            <a:r>
              <a:rPr lang="ru-RU" sz="1400" i="1" dirty="0"/>
              <a:t>может повлиять на выводы об аккуратности предоставления отчетов в случае победы.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16024" y="4774543"/>
            <a:ext cx="4953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!!!За </a:t>
            </a:r>
            <a:r>
              <a:rPr lang="ru-RU" dirty="0">
                <a:solidFill>
                  <a:srgbClr val="FF0000"/>
                </a:solidFill>
              </a:rPr>
              <a:t>ценой мы не постоим.</a:t>
            </a:r>
          </a:p>
          <a:p>
            <a:r>
              <a:rPr lang="ru-RU" sz="1400" i="1" dirty="0"/>
              <a:t>Сумма бюджета проекта, </a:t>
            </a:r>
            <a:r>
              <a:rPr lang="ru-RU" sz="1400" i="1" dirty="0" err="1"/>
              <a:t>соразмеримая</a:t>
            </a:r>
            <a:r>
              <a:rPr lang="ru-RU" sz="1400" i="1" dirty="0"/>
              <a:t> </a:t>
            </a:r>
            <a:endParaRPr lang="ru-RU" sz="1400" i="1" dirty="0" smtClean="0"/>
          </a:p>
          <a:p>
            <a:r>
              <a:rPr lang="ru-RU" sz="1400" i="1" dirty="0" smtClean="0"/>
              <a:t>с </a:t>
            </a:r>
            <a:r>
              <a:rPr lang="ru-RU" sz="1400" i="1" dirty="0"/>
              <a:t>республиканским бюджетом вызывает </a:t>
            </a:r>
            <a:endParaRPr lang="ru-RU" sz="1400" i="1" dirty="0" smtClean="0"/>
          </a:p>
          <a:p>
            <a:r>
              <a:rPr lang="ru-RU" sz="1400" i="1" dirty="0" smtClean="0"/>
              <a:t>сомнения </a:t>
            </a:r>
            <a:r>
              <a:rPr lang="ru-RU" sz="1400" i="1" dirty="0"/>
              <a:t>в части реальности заявленного </a:t>
            </a:r>
            <a:endParaRPr lang="ru-RU" sz="1400" i="1" dirty="0" smtClean="0"/>
          </a:p>
          <a:p>
            <a:r>
              <a:rPr lang="ru-RU" sz="1400" i="1" dirty="0" smtClean="0"/>
              <a:t>проекта</a:t>
            </a:r>
            <a:r>
              <a:rPr lang="ru-RU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5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9c1053dd38e484c300abd3ef06536723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43278E-72EB-4A41-94F4-E6D9462DBE25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F0D447-BD17-4FF0-BADA-C9434F42B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A79DD-8E92-46E7-9FA2-2CE0BCBC8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839</Words>
  <Application>Microsoft Office PowerPoint</Application>
  <PresentationFormat>Лист A4 (210x297 мм)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«Конкурс социальных и культурных проектов ПАО «ЛУКОЙЛ»   на территории Владимирской, Вологодской, Ярославской областей, республик Марий Эл,  Мордовия, Чувашия </vt:lpstr>
      <vt:lpstr>Конкурс социальных и культурных проектов</vt:lpstr>
      <vt:lpstr>Победители Конкурса социальных и культурных проектов ПАО «ЛУКОЙЛ» в Республике Чувашия</vt:lpstr>
      <vt:lpstr>Как найти информацию о Конкурсе? </vt:lpstr>
      <vt:lpstr>Участие в Конкурсе социальных и культурных проектов - 2019</vt:lpstr>
      <vt:lpstr>Изучение проектов Конкурса</vt:lpstr>
      <vt:lpstr>РЕКОМЕНДАЦИИ УЧАСТНИКАМ</vt:lpstr>
      <vt:lpstr>РЕКОМЕНДАЦИИ УЧАСТНИКАМ</vt:lpstr>
      <vt:lpstr>Основные пороги, о которые можно споткнуться…</vt:lpstr>
      <vt:lpstr>Что привлечет внимание экспертов и организаторов?</vt:lpstr>
      <vt:lpstr>Презентация PowerPoint</vt:lpstr>
      <vt:lpstr>Участвуйте в Конкурсе!</vt:lpstr>
      <vt:lpstr>Презентация PowerPoint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Лебедева Дарья Евгеньевна</cp:lastModifiedBy>
  <cp:revision>147</cp:revision>
  <cp:lastPrinted>2019-08-06T09:03:03Z</cp:lastPrinted>
  <dcterms:created xsi:type="dcterms:W3CDTF">2015-12-02T14:34:23Z</dcterms:created>
  <dcterms:modified xsi:type="dcterms:W3CDTF">2019-08-06T09:03:13Z</dcterms:modified>
</cp:coreProperties>
</file>